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5" r:id="rId4"/>
    <p:sldId id="277" r:id="rId5"/>
    <p:sldId id="266" r:id="rId6"/>
    <p:sldId id="267" r:id="rId7"/>
    <p:sldId id="268" r:id="rId8"/>
    <p:sldId id="270" r:id="rId9"/>
    <p:sldId id="269" r:id="rId10"/>
    <p:sldId id="271" r:id="rId11"/>
    <p:sldId id="272" r:id="rId12"/>
    <p:sldId id="278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B5A"/>
    <a:srgbClr val="EE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7"/>
    <p:restoredTop sz="94681"/>
  </p:normalViewPr>
  <p:slideViewPr>
    <p:cSldViewPr snapToGrid="0">
      <p:cViewPr varScale="1">
        <p:scale>
          <a:sx n="187" d="100"/>
          <a:sy n="187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348B-B874-EB42-AF45-E7475CDB14D7}" type="datetimeFigureOut">
              <a:rPr lang="de-DE" smtClean="0"/>
              <a:t>25.06.25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522D2-956C-0145-AC56-CDBC02B20A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91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522D2-956C-0145-AC56-CDBC02B20A0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58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522D2-956C-0145-AC56-CDBC02B20A0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29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522D2-956C-0145-AC56-CDBC02B20A0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309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522D2-956C-0145-AC56-CDBC02B20A0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5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522D2-956C-0145-AC56-CDBC02B20A0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19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522D2-956C-0145-AC56-CDBC02B20A0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88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547-15C3-D147-9927-3ADD13B0ADD1}" type="datetimeFigureOut">
              <a:rPr lang="de-DE" smtClean="0"/>
              <a:t>25.06.25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147B-607C-0C43-B73D-F6476630C7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87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547-15C3-D147-9927-3ADD13B0ADD1}" type="datetimeFigureOut">
              <a:rPr lang="de-DE" smtClean="0"/>
              <a:t>25.06.25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147B-607C-0C43-B73D-F6476630C7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9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547-15C3-D147-9927-3ADD13B0ADD1}" type="datetimeFigureOut">
              <a:rPr lang="de-DE" smtClean="0"/>
              <a:t>25.06.25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147B-607C-0C43-B73D-F6476630C7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547-15C3-D147-9927-3ADD13B0ADD1}" type="datetimeFigureOut">
              <a:rPr lang="de-DE" smtClean="0"/>
              <a:t>25.06.25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147B-607C-0C43-B73D-F6476630C7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63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547-15C3-D147-9927-3ADD13B0ADD1}" type="datetimeFigureOut">
              <a:rPr lang="de-DE" smtClean="0"/>
              <a:t>25.06.25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147B-607C-0C43-B73D-F6476630C7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86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547-15C3-D147-9927-3ADD13B0ADD1}" type="datetimeFigureOut">
              <a:rPr lang="de-DE" smtClean="0"/>
              <a:t>25.06.25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147B-607C-0C43-B73D-F6476630C7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98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547-15C3-D147-9927-3ADD13B0ADD1}" type="datetimeFigureOut">
              <a:rPr lang="de-DE" smtClean="0"/>
              <a:t>25.06.25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147B-607C-0C43-B73D-F6476630C7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85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547-15C3-D147-9927-3ADD13B0ADD1}" type="datetimeFigureOut">
              <a:rPr lang="de-DE" smtClean="0"/>
              <a:t>25.06.25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147B-607C-0C43-B73D-F6476630C7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8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547-15C3-D147-9927-3ADD13B0ADD1}" type="datetimeFigureOut">
              <a:rPr lang="de-DE" smtClean="0"/>
              <a:t>25.06.25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147B-607C-0C43-B73D-F6476630C7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14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547-15C3-D147-9927-3ADD13B0ADD1}" type="datetimeFigureOut">
              <a:rPr lang="de-DE" smtClean="0"/>
              <a:t>25.06.25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147B-607C-0C43-B73D-F6476630C7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05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3547-15C3-D147-9927-3ADD13B0ADD1}" type="datetimeFigureOut">
              <a:rPr lang="de-DE" smtClean="0"/>
              <a:t>25.06.25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147B-607C-0C43-B73D-F6476630C7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0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E63547-15C3-D147-9927-3ADD13B0ADD1}" type="datetimeFigureOut">
              <a:rPr lang="de-DE" smtClean="0"/>
              <a:t>25.06.25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B7147B-607C-0C43-B73D-F6476630C7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3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6.pn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Logo, Grafiken, Grafikdesign, Symbol enthält.&#10;&#10;Automatisch generierte Beschreibung">
            <a:extLst>
              <a:ext uri="{FF2B5EF4-FFF2-40B4-BE49-F238E27FC236}">
                <a16:creationId xmlns:a16="http://schemas.microsoft.com/office/drawing/2014/main" id="{9D59F3BC-5065-BAAE-58BC-CBE42136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517" y="728860"/>
            <a:ext cx="1494966" cy="121964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731863F-3C36-C66C-F46D-730C8E04FAB5}"/>
              </a:ext>
            </a:extLst>
          </p:cNvPr>
          <p:cNvSpPr txBox="1"/>
          <p:nvPr/>
        </p:nvSpPr>
        <p:spPr>
          <a:xfrm>
            <a:off x="0" y="2046305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500" b="1" dirty="0">
                <a:solidFill>
                  <a:srgbClr val="1A3B5A"/>
                </a:solidFill>
                <a:latin typeface="Aptos Display" panose="020B0004020202020204" pitchFamily="34" charset="0"/>
              </a:rPr>
              <a:t>Bildung bewegt Welten.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A2AC41C-02F1-C5D3-B035-C9DB3B023E73}"/>
              </a:ext>
            </a:extLst>
          </p:cNvPr>
          <p:cNvSpPr txBox="1"/>
          <p:nvPr/>
        </p:nvSpPr>
        <p:spPr>
          <a:xfrm>
            <a:off x="0" y="280805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itchFamily="2" charset="77"/>
              </a:rPr>
              <a:t>Ein Projekt der Familie-Grage-Stiftung und der</a:t>
            </a:r>
            <a:b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itchFamily="2" charset="77"/>
              </a:rPr>
            </a:b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itchFamily="2" charset="77"/>
              </a:rPr>
              <a:t>Deutschen Internationalen Schule Pretoria.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88F29C8-4E51-39D8-DB6A-A7A0BAC5ABE1}"/>
              </a:ext>
            </a:extLst>
          </p:cNvPr>
          <p:cNvGrpSpPr/>
          <p:nvPr/>
        </p:nvGrpSpPr>
        <p:grpSpPr>
          <a:xfrm>
            <a:off x="3892690" y="3877158"/>
            <a:ext cx="1645157" cy="1074963"/>
            <a:chOff x="3674326" y="3428932"/>
            <a:chExt cx="2106973" cy="1376718"/>
          </a:xfrm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AE5F213E-8093-F991-A711-B4B36F030EDC}"/>
                </a:ext>
              </a:extLst>
            </p:cNvPr>
            <p:cNvSpPr/>
            <p:nvPr/>
          </p:nvSpPr>
          <p:spPr>
            <a:xfrm>
              <a:off x="4404581" y="3428932"/>
              <a:ext cx="1376718" cy="1376718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0" y="0"/>
                  </a:moveTo>
                  <a:lnTo>
                    <a:pt x="1028700" y="0"/>
                  </a:lnTo>
                  <a:lnTo>
                    <a:pt x="1028700" y="1028700"/>
                  </a:lnTo>
                  <a:lnTo>
                    <a:pt x="0" y="1028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 sz="1013"/>
            </a:p>
          </p:txBody>
        </p:sp>
        <p:pic>
          <p:nvPicPr>
            <p:cNvPr id="2" name="Grafik 1" descr="Ein Bild, das Text, Logo, Schrift, Symbol enthält.&#10;&#10;Automatisch generierte Beschreibung">
              <a:extLst>
                <a:ext uri="{FF2B5EF4-FFF2-40B4-BE49-F238E27FC236}">
                  <a16:creationId xmlns:a16="http://schemas.microsoft.com/office/drawing/2014/main" id="{91A61D46-59D3-4326-FA86-4FF0675B8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4326" y="3661123"/>
              <a:ext cx="897674" cy="897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2114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9CECD5A-6586-5AF6-7C18-834E6F711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1" b="-7461"/>
          <a:stretch/>
        </p:blipFill>
        <p:spPr>
          <a:xfrm>
            <a:off x="-32201" y="-27650"/>
            <a:ext cx="9208402" cy="6321568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9098142-F95C-DF11-1AD9-FC36DFC8B270}"/>
              </a:ext>
            </a:extLst>
          </p:cNvPr>
          <p:cNvGrpSpPr/>
          <p:nvPr/>
        </p:nvGrpSpPr>
        <p:grpSpPr>
          <a:xfrm>
            <a:off x="444390" y="1751383"/>
            <a:ext cx="8208631" cy="2914273"/>
            <a:chOff x="196815" y="1558579"/>
            <a:chExt cx="8751702" cy="3107073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8CCB7E28-FD4C-3307-C861-3A69A71AC6C1}"/>
                </a:ext>
              </a:extLst>
            </p:cNvPr>
            <p:cNvSpPr/>
            <p:nvPr/>
          </p:nvSpPr>
          <p:spPr>
            <a:xfrm>
              <a:off x="197392" y="1558580"/>
              <a:ext cx="2107658" cy="3107072"/>
            </a:xfrm>
            <a:prstGeom prst="rect">
              <a:avLst/>
            </a:prstGeom>
            <a:solidFill>
              <a:schemeClr val="bg1">
                <a:alpha val="2268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13"/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3F05BE85-8EA8-0AD9-B515-E9C5FAAD75A2}"/>
                </a:ext>
              </a:extLst>
            </p:cNvPr>
            <p:cNvSpPr txBox="1"/>
            <p:nvPr/>
          </p:nvSpPr>
          <p:spPr>
            <a:xfrm>
              <a:off x="246486" y="1839944"/>
              <a:ext cx="2057987" cy="689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18600" lvl="1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Deutsche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Internationale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Schule Pretoria</a:t>
              </a:r>
              <a:endParaRPr lang="en-US" sz="1400" i="1" dirty="0">
                <a:solidFill>
                  <a:schemeClr val="bg1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B894786C-2C8D-1841-7E5E-5B0DD2174CAB}"/>
                </a:ext>
              </a:extLst>
            </p:cNvPr>
            <p:cNvSpPr txBox="1"/>
            <p:nvPr/>
          </p:nvSpPr>
          <p:spPr>
            <a:xfrm>
              <a:off x="196815" y="2804858"/>
              <a:ext cx="2213912" cy="1722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lvl="1" indent="-145735">
                <a:buFont typeface="Arial"/>
                <a:buChar char="•"/>
              </a:pP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Unterstützung</a:t>
              </a:r>
              <a: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bei</a:t>
              </a:r>
              <a: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</a:t>
              </a:r>
              <a:b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</a:br>
              <a: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der </a:t>
              </a: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Bewerbung</a:t>
              </a:r>
              <a:b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</a:br>
              <a:endParaRPr lang="en-US" sz="1100" dirty="0">
                <a:solidFill>
                  <a:schemeClr val="bg1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endParaRPr>
            </a:p>
            <a:p>
              <a:pPr marL="180000" lvl="1" indent="-145735">
                <a:buFont typeface="Arial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Matching </a:t>
              </a: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mit</a:t>
              </a:r>
              <a: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deutschen</a:t>
              </a:r>
              <a: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Unternehmen</a:t>
              </a:r>
              <a:b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</a:br>
              <a:endParaRPr lang="en-US" sz="1100" dirty="0">
                <a:solidFill>
                  <a:schemeClr val="bg1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endParaRPr>
            </a:p>
            <a:p>
              <a:pPr marL="180000" lvl="1" indent="-145735">
                <a:buFont typeface="Arial"/>
                <a:buChar char="•"/>
              </a:pP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Unterstützung</a:t>
              </a:r>
              <a: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beim</a:t>
              </a:r>
              <a:b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</a:b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Visum</a:t>
              </a:r>
              <a:endParaRPr lang="en-US" sz="1100" dirty="0">
                <a:solidFill>
                  <a:schemeClr val="bg1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endParaRPr>
            </a:p>
            <a:p>
              <a:pPr marL="180000"/>
              <a:endParaRPr lang="de-DE" sz="11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2AD6DFD7-A8F8-CAFD-091A-8792A93D8163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" y="2719605"/>
              <a:ext cx="188595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66A9318-6076-8D74-69DA-C0AEB66398B2}"/>
                </a:ext>
              </a:extLst>
            </p:cNvPr>
            <p:cNvSpPr/>
            <p:nvPr/>
          </p:nvSpPr>
          <p:spPr>
            <a:xfrm>
              <a:off x="2411881" y="1558579"/>
              <a:ext cx="2107658" cy="3107073"/>
            </a:xfrm>
            <a:prstGeom prst="rect">
              <a:avLst/>
            </a:prstGeom>
            <a:solidFill>
              <a:schemeClr val="bg1">
                <a:alpha val="22715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13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C77C26-4AF7-E74D-76F4-08AE018C84D8}"/>
                </a:ext>
              </a:extLst>
            </p:cNvPr>
            <p:cNvSpPr txBox="1"/>
            <p:nvPr/>
          </p:nvSpPr>
          <p:spPr>
            <a:xfrm>
              <a:off x="2460975" y="2101832"/>
              <a:ext cx="2057987" cy="4593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18600" lvl="1"/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Familie-Grage</a:t>
              </a:r>
              <a:b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Stiftung</a:t>
              </a:r>
              <a:endParaRPr lang="en-US" sz="1400" i="1" dirty="0">
                <a:solidFill>
                  <a:schemeClr val="bg1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B5F8A23-18B0-6823-5DF7-9F3531996DFF}"/>
                </a:ext>
              </a:extLst>
            </p:cNvPr>
            <p:cNvSpPr txBox="1"/>
            <p:nvPr/>
          </p:nvSpPr>
          <p:spPr>
            <a:xfrm>
              <a:off x="2411304" y="2804855"/>
              <a:ext cx="2107658" cy="1542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lvl="1" indent="-145735">
                <a:buFont typeface="Arial"/>
                <a:buChar char="•"/>
              </a:pP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Ansprechpartner</a:t>
              </a:r>
              <a: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für </a:t>
              </a: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Unternehmen</a:t>
              </a:r>
              <a:b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</a:br>
              <a:endParaRPr lang="en-US" sz="1100" dirty="0">
                <a:solidFill>
                  <a:schemeClr val="bg1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endParaRPr>
            </a:p>
            <a:p>
              <a:pPr marL="180000" lvl="1" indent="-145735">
                <a:buFont typeface="Arial"/>
                <a:buChar char="•"/>
              </a:pP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Unterstützung</a:t>
              </a:r>
              <a: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bei</a:t>
              </a:r>
              <a: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Relocation</a:t>
              </a:r>
              <a:b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</a:br>
              <a:endParaRPr lang="en-US" sz="1100" dirty="0">
                <a:solidFill>
                  <a:schemeClr val="bg1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endParaRPr>
            </a:p>
            <a:p>
              <a:pPr marL="180000" lvl="1" indent="-145735">
                <a:buFont typeface="Arial"/>
                <a:buChar char="•"/>
              </a:pPr>
              <a: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Aufbau </a:t>
              </a: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eines</a:t>
              </a:r>
              <a: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Mentorennetzwerks</a:t>
              </a:r>
              <a:endParaRPr lang="en-US" sz="1100" dirty="0">
                <a:solidFill>
                  <a:schemeClr val="bg1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endParaRP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E585791D-8BA7-27B1-C804-8E9D8CE55321}"/>
                </a:ext>
              </a:extLst>
            </p:cNvPr>
            <p:cNvCxnSpPr>
              <a:cxnSpLocks/>
            </p:cNvCxnSpPr>
            <p:nvPr/>
          </p:nvCxnSpPr>
          <p:spPr>
            <a:xfrm>
              <a:off x="2519289" y="2719605"/>
              <a:ext cx="188595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B2D4DB7A-85D6-4322-72A2-67AD32B3A5D9}"/>
                </a:ext>
              </a:extLst>
            </p:cNvPr>
            <p:cNvSpPr/>
            <p:nvPr/>
          </p:nvSpPr>
          <p:spPr>
            <a:xfrm>
              <a:off x="4626370" y="1558579"/>
              <a:ext cx="2107658" cy="3107073"/>
            </a:xfrm>
            <a:prstGeom prst="rect">
              <a:avLst/>
            </a:prstGeom>
            <a:solidFill>
              <a:schemeClr val="bg1">
                <a:alpha val="23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13"/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793D4BED-D293-E5B1-40AA-9C12EBC44F37}"/>
                </a:ext>
              </a:extLst>
            </p:cNvPr>
            <p:cNvSpPr txBox="1"/>
            <p:nvPr/>
          </p:nvSpPr>
          <p:spPr>
            <a:xfrm>
              <a:off x="4675464" y="2355262"/>
              <a:ext cx="2057987" cy="2296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18600" lvl="1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Die 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Studenten</a:t>
              </a:r>
              <a:endParaRPr lang="en-US" sz="1400" i="1" dirty="0">
                <a:solidFill>
                  <a:schemeClr val="bg1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endParaRP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1F9F53B-78F3-DDA4-063D-3B3EDEB8857F}"/>
                </a:ext>
              </a:extLst>
            </p:cNvPr>
            <p:cNvSpPr txBox="1"/>
            <p:nvPr/>
          </p:nvSpPr>
          <p:spPr>
            <a:xfrm>
              <a:off x="4625793" y="2804855"/>
              <a:ext cx="2107658" cy="1181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lvl="1" indent="-153831">
                <a:buFont typeface="Arial"/>
                <a:buChar char="•"/>
              </a:pP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Bewerbung</a:t>
              </a:r>
              <a: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und </a:t>
              </a: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Vor-stellungsgespräche</a:t>
              </a:r>
              <a:b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</a:br>
              <a:endParaRPr lang="en-US" sz="1100" dirty="0">
                <a:solidFill>
                  <a:schemeClr val="bg1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endParaRPr>
            </a:p>
            <a:p>
              <a:pPr marL="180000" lvl="1" indent="-153831">
                <a:buFont typeface="Arial"/>
                <a:buChar char="•"/>
              </a:pP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Vorbereitung</a:t>
              </a:r>
              <a: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auf das </a:t>
              </a:r>
              <a:r>
                <a:rPr lang="en-US" sz="11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Studium</a:t>
              </a:r>
              <a:r>
                <a:rPr lang="en-US" sz="11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und das Leben in Deutschland</a:t>
              </a:r>
            </a:p>
          </p:txBody>
        </p: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2EC6857A-9F15-6E6A-F046-676D5F1880AE}"/>
                </a:ext>
              </a:extLst>
            </p:cNvPr>
            <p:cNvCxnSpPr>
              <a:cxnSpLocks/>
            </p:cNvCxnSpPr>
            <p:nvPr/>
          </p:nvCxnSpPr>
          <p:spPr>
            <a:xfrm>
              <a:off x="4733778" y="2719605"/>
              <a:ext cx="1885950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664E922E-B6FC-D38D-770A-5B77ACF701C5}"/>
                </a:ext>
              </a:extLst>
            </p:cNvPr>
            <p:cNvSpPr/>
            <p:nvPr/>
          </p:nvSpPr>
          <p:spPr>
            <a:xfrm>
              <a:off x="6840859" y="1558579"/>
              <a:ext cx="2107658" cy="3107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13"/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BC32B715-ECFB-F8F0-852E-A209DEF24E4B}"/>
                </a:ext>
              </a:extLst>
            </p:cNvPr>
            <p:cNvSpPr txBox="1"/>
            <p:nvPr/>
          </p:nvSpPr>
          <p:spPr>
            <a:xfrm>
              <a:off x="6890295" y="2330425"/>
              <a:ext cx="1885950" cy="2296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18600" lvl="1"/>
              <a:r>
                <a:rPr lang="en-US" sz="1400" b="1" dirty="0" err="1">
                  <a:solidFill>
                    <a:srgbClr val="1A3B5A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Ihr</a:t>
              </a:r>
              <a:r>
                <a:rPr lang="en-US" sz="1400" b="1" dirty="0">
                  <a:solidFill>
                    <a:srgbClr val="1A3B5A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1400" b="1" dirty="0" err="1">
                  <a:solidFill>
                    <a:srgbClr val="1A3B5A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Unternehmen</a:t>
              </a:r>
              <a:endParaRPr lang="en-US" sz="1400" i="1" dirty="0">
                <a:solidFill>
                  <a:srgbClr val="1A3B5A"/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1C383375-E627-513A-8B77-F7E77D541181}"/>
                </a:ext>
              </a:extLst>
            </p:cNvPr>
            <p:cNvSpPr txBox="1"/>
            <p:nvPr/>
          </p:nvSpPr>
          <p:spPr>
            <a:xfrm>
              <a:off x="6840282" y="2803156"/>
              <a:ext cx="2107658" cy="13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lvl="1" indent="-153831">
                <a:buFont typeface="Arial"/>
                <a:buChar char="•"/>
              </a:pPr>
              <a:r>
                <a:rPr lang="en-US" sz="1100" dirty="0" err="1">
                  <a:solidFill>
                    <a:srgbClr val="1A3B5A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Übersendung</a:t>
              </a:r>
              <a:r>
                <a:rPr lang="en-US" sz="1100" dirty="0">
                  <a:solidFill>
                    <a:srgbClr val="1A3B5A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100" dirty="0" err="1">
                  <a:solidFill>
                    <a:srgbClr val="1A3B5A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Ihres</a:t>
              </a:r>
              <a:r>
                <a:rPr lang="en-US" sz="1100" dirty="0">
                  <a:solidFill>
                    <a:srgbClr val="1A3B5A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100" dirty="0" err="1">
                  <a:solidFill>
                    <a:srgbClr val="1A3B5A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Stellenangebots</a:t>
              </a:r>
              <a:br>
                <a:rPr lang="en-US" sz="1100" dirty="0">
                  <a:solidFill>
                    <a:srgbClr val="1A3B5A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</a:br>
              <a:endParaRPr lang="en-US" sz="1100" dirty="0">
                <a:solidFill>
                  <a:srgbClr val="1A3B5A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endParaRPr>
            </a:p>
            <a:p>
              <a:pPr marL="180000" lvl="1" indent="-153831">
                <a:buFont typeface="Arial"/>
                <a:buChar char="•"/>
              </a:pPr>
              <a:r>
                <a:rPr lang="en-US" sz="1100" dirty="0" err="1">
                  <a:solidFill>
                    <a:srgbClr val="1A3B5A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Auswahl</a:t>
              </a:r>
              <a:r>
                <a:rPr lang="en-US" sz="1100" dirty="0">
                  <a:solidFill>
                    <a:srgbClr val="1A3B5A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100" dirty="0" err="1">
                  <a:solidFill>
                    <a:srgbClr val="1A3B5A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neuer</a:t>
              </a:r>
              <a:r>
                <a:rPr lang="en-US" sz="1100" dirty="0">
                  <a:solidFill>
                    <a:srgbClr val="1A3B5A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Mitarbeiter </a:t>
              </a:r>
              <a:br>
                <a:rPr lang="en-US" sz="1100" dirty="0">
                  <a:solidFill>
                    <a:srgbClr val="1A3B5A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</a:br>
              <a:endParaRPr lang="en-US" sz="1100" dirty="0">
                <a:solidFill>
                  <a:srgbClr val="1A3B5A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endParaRPr>
            </a:p>
            <a:p>
              <a:pPr marL="180000" lvl="1" indent="-153831">
                <a:buFont typeface="Arial"/>
                <a:buChar char="•"/>
              </a:pPr>
              <a:r>
                <a:rPr lang="en-US" sz="1100" dirty="0">
                  <a:solidFill>
                    <a:srgbClr val="1A3B5A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Onboarding</a:t>
              </a:r>
            </a:p>
          </p:txBody>
        </p: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2EA8BE26-CA2B-31B4-B807-0D31F43CB8C1}"/>
                </a:ext>
              </a:extLst>
            </p:cNvPr>
            <p:cNvCxnSpPr>
              <a:cxnSpLocks/>
            </p:cNvCxnSpPr>
            <p:nvPr/>
          </p:nvCxnSpPr>
          <p:spPr>
            <a:xfrm>
              <a:off x="6948267" y="2717907"/>
              <a:ext cx="1885950" cy="0"/>
            </a:xfrm>
            <a:prstGeom prst="line">
              <a:avLst/>
            </a:prstGeom>
            <a:ln>
              <a:solidFill>
                <a:srgbClr val="1A3B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0E1333CA-5E8C-FC11-356A-0B5D9C55C3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66189" y="182880"/>
            <a:ext cx="894931" cy="730114"/>
          </a:xfrm>
          <a:prstGeom prst="rect">
            <a:avLst/>
          </a:prstGeom>
        </p:spPr>
      </p:pic>
      <p:sp>
        <p:nvSpPr>
          <p:cNvPr id="11" name="Titel 3">
            <a:extLst>
              <a:ext uri="{FF2B5EF4-FFF2-40B4-BE49-F238E27FC236}">
                <a16:creationId xmlns:a16="http://schemas.microsoft.com/office/drawing/2014/main" id="{00A7486C-553C-D727-4559-79C6AB051889}"/>
              </a:ext>
            </a:extLst>
          </p:cNvPr>
          <p:cNvSpPr txBox="1">
            <a:spLocks/>
          </p:cNvSpPr>
          <p:nvPr/>
        </p:nvSpPr>
        <p:spPr>
          <a:xfrm>
            <a:off x="1792028" y="691523"/>
            <a:ext cx="5559944" cy="571054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bg1"/>
                </a:solidFill>
                <a:latin typeface="Aptos Display" panose="020B0004020202020204" pitchFamily="34" charset="0"/>
                <a:cs typeface="FUTURA MEDIUM" panose="020B0602020204020303" pitchFamily="34" charset="-79"/>
              </a:rPr>
              <a:t>So funktioniert es</a:t>
            </a: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6378CA5B-C8DD-9AC3-6CD6-A1642E156237}"/>
              </a:ext>
            </a:extLst>
          </p:cNvPr>
          <p:cNvSpPr txBox="1">
            <a:spLocks/>
          </p:cNvSpPr>
          <p:nvPr/>
        </p:nvSpPr>
        <p:spPr>
          <a:xfrm>
            <a:off x="444390" y="1201640"/>
            <a:ext cx="8208090" cy="318549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/>
                </a:solidFill>
                <a:latin typeface="Montserrat Light" pitchFamily="2" charset="77"/>
              </a:rPr>
              <a:t>KOMPETENTE PARTNER FÜR DUALE STUDIEN VERMITTLUNG</a:t>
            </a:r>
          </a:p>
        </p:txBody>
      </p:sp>
    </p:spTree>
    <p:extLst>
      <p:ext uri="{BB962C8B-B14F-4D97-AF65-F5344CB8AC3E}">
        <p14:creationId xmlns:p14="http://schemas.microsoft.com/office/powerpoint/2010/main" val="115911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84665C8-285A-A0D9-9DC3-E51AA97D3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1" b="-7461"/>
          <a:stretch/>
        </p:blipFill>
        <p:spPr>
          <a:xfrm>
            <a:off x="-33864" y="-31850"/>
            <a:ext cx="9208402" cy="632156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0B919DA-678F-B119-6002-CF4510A0FE60}"/>
              </a:ext>
            </a:extLst>
          </p:cNvPr>
          <p:cNvSpPr/>
          <p:nvPr/>
        </p:nvSpPr>
        <p:spPr>
          <a:xfrm>
            <a:off x="-67734" y="1048656"/>
            <a:ext cx="9242272" cy="4409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DC9C7C0-1DCD-9B68-6A5B-E36B20D684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6854" y="1622137"/>
            <a:ext cx="8587683" cy="3835688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A2F3D154-517D-59D3-7502-05DAF030C0DE}"/>
              </a:ext>
            </a:extLst>
          </p:cNvPr>
          <p:cNvSpPr txBox="1">
            <a:spLocks/>
          </p:cNvSpPr>
          <p:nvPr/>
        </p:nvSpPr>
        <p:spPr>
          <a:xfrm>
            <a:off x="1077810" y="386250"/>
            <a:ext cx="5762471" cy="633763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50" b="1" dirty="0">
                <a:solidFill>
                  <a:schemeClr val="bg1"/>
                </a:solidFill>
                <a:latin typeface="Aptos Display" panose="020B0004020202020204" pitchFamily="34" charset="0"/>
              </a:rPr>
              <a:t>Das </a:t>
            </a:r>
            <a:r>
              <a:rPr lang="de-DE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Leitbild</a:t>
            </a:r>
            <a:r>
              <a:rPr lang="de-DE" sz="4050" b="1" dirty="0">
                <a:solidFill>
                  <a:schemeClr val="bg1"/>
                </a:solidFill>
                <a:latin typeface="Aptos Display" panose="020B0004020202020204" pitchFamily="34" charset="0"/>
              </a:rPr>
              <a:t> der DSP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AC2F95C2-C69F-1FB4-25EE-D9CF97908054}"/>
              </a:ext>
            </a:extLst>
          </p:cNvPr>
          <p:cNvSpPr txBox="1"/>
          <p:nvPr/>
        </p:nvSpPr>
        <p:spPr>
          <a:xfrm>
            <a:off x="1159697" y="1230918"/>
            <a:ext cx="8096727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04"/>
              </a:lnSpc>
            </a:pPr>
            <a:r>
              <a:rPr lang="en-US" sz="1500" dirty="0">
                <a:solidFill>
                  <a:srgbClr val="1A3B5A"/>
                </a:solidFill>
                <a:latin typeface="Montserrat Light" pitchFamily="2" charset="77"/>
                <a:ea typeface="Nunito Sans Condensed Bold"/>
                <a:cs typeface="Nunito Sans Condensed Bold"/>
                <a:sym typeface="Nunito Sans Condensed Bold"/>
              </a:rPr>
              <a:t>DIE VISION UND DIE MISSION DER SCHULE</a:t>
            </a:r>
          </a:p>
          <a:p>
            <a:pPr>
              <a:lnSpc>
                <a:spcPts val="2204"/>
              </a:lnSpc>
            </a:pPr>
            <a:endParaRPr lang="en-US" sz="1500" dirty="0">
              <a:solidFill>
                <a:srgbClr val="1A3B5A"/>
              </a:solidFill>
              <a:latin typeface="Montserrat Light" pitchFamily="2" charset="77"/>
              <a:ea typeface="Nunito Sans Condensed"/>
              <a:cs typeface="Nunito Sans Condensed"/>
              <a:sym typeface="Nunito Sans Condensed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021C8CE-65E2-298A-69D0-A447020F4D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066189" y="182880"/>
            <a:ext cx="894931" cy="7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84665C8-285A-A0D9-9DC3-E51AA97D3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1" b="-7461"/>
          <a:stretch/>
        </p:blipFill>
        <p:spPr>
          <a:xfrm>
            <a:off x="-33864" y="-31850"/>
            <a:ext cx="9208402" cy="632156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0B919DA-678F-B119-6002-CF4510A0FE60}"/>
              </a:ext>
            </a:extLst>
          </p:cNvPr>
          <p:cNvSpPr/>
          <p:nvPr/>
        </p:nvSpPr>
        <p:spPr>
          <a:xfrm>
            <a:off x="-67734" y="1048656"/>
            <a:ext cx="9242272" cy="4409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A2F3D154-517D-59D3-7502-05DAF030C0DE}"/>
              </a:ext>
            </a:extLst>
          </p:cNvPr>
          <p:cNvSpPr txBox="1">
            <a:spLocks/>
          </p:cNvSpPr>
          <p:nvPr/>
        </p:nvSpPr>
        <p:spPr>
          <a:xfrm>
            <a:off x="1700168" y="448959"/>
            <a:ext cx="5140113" cy="571054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Familie-</a:t>
            </a:r>
            <a:r>
              <a:rPr lang="de-DE" sz="36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Grage</a:t>
            </a:r>
            <a:r>
              <a:rPr lang="de-DE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-Stiftung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AC2F95C2-C69F-1FB4-25EE-D9CF97908054}"/>
              </a:ext>
            </a:extLst>
          </p:cNvPr>
          <p:cNvSpPr txBox="1"/>
          <p:nvPr/>
        </p:nvSpPr>
        <p:spPr>
          <a:xfrm>
            <a:off x="1784493" y="1230197"/>
            <a:ext cx="5055788" cy="259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4"/>
              </a:lnSpc>
            </a:pPr>
            <a:r>
              <a:rPr lang="en-US" sz="1500" dirty="0">
                <a:solidFill>
                  <a:srgbClr val="1A3B5A"/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 Bold"/>
              </a:rPr>
              <a:t>IHRE ANSPRECHPARTNER IN DEUTSCHLAND</a:t>
            </a:r>
            <a:endParaRPr lang="en-US" sz="1500" dirty="0">
              <a:solidFill>
                <a:srgbClr val="1A3B5A"/>
              </a:solidFill>
              <a:latin typeface="Montserrat Light" pitchFamily="2" charset="77"/>
              <a:ea typeface="Nunito Sans Condensed"/>
              <a:cs typeface="Nunito Sans Condensed"/>
              <a:sym typeface="Nunito Sans Condensed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021C8CE-65E2-298A-69D0-A447020F4D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66189" y="182880"/>
            <a:ext cx="894931" cy="73011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07A4465-ECFC-4B81-697C-24706F297551}"/>
              </a:ext>
            </a:extLst>
          </p:cNvPr>
          <p:cNvSpPr txBox="1"/>
          <p:nvPr/>
        </p:nvSpPr>
        <p:spPr>
          <a:xfrm>
            <a:off x="1378355" y="2684887"/>
            <a:ext cx="5868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Errichtet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wurde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die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gemeinnützige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Stiftung von den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Eheleuten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Wilfried und Edith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Grage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Zeitlebens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haben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sie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sich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durch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Engagement und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Leistungsbereitschaft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ausgezeichnet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.</a:t>
            </a:r>
          </a:p>
          <a:p>
            <a:pPr algn="ctr">
              <a:spcBef>
                <a:spcPct val="0"/>
              </a:spcBef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Nunito Sans Condensed"/>
              <a:cs typeface="Nunito Sans Condensed"/>
              <a:sym typeface="Nunito Sans Condensed"/>
            </a:endParaRPr>
          </a:p>
          <a:p>
            <a:pPr algn="ctr">
              <a:spcBef>
                <a:spcPct val="0"/>
              </a:spcBef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Es war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ihnen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wichtig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dass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Bildung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nicht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von den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finanziellen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Möglichkeiten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des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Elternhauses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bestimmt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wird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sondern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jedes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Kind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eine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Chance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erhält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insofern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es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bereit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ist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sich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für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seinen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Traum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einzusetzen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. So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fördert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die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Familie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-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Grage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-Stiftung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seit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2021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zahlreiche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Stipendiaten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und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Stipendiatinnen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bei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ihren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Bildungsbestrebungen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.</a:t>
            </a:r>
          </a:p>
          <a:p>
            <a:pPr algn="ctr"/>
            <a:endParaRPr lang="de-DE" sz="1200" dirty="0">
              <a:solidFill>
                <a:schemeClr val="bg1">
                  <a:lumMod val="50000"/>
                </a:schemeClr>
              </a:solidFill>
              <a:latin typeface="Montserrat Light" pitchFamily="2" charset="77"/>
            </a:endParaRPr>
          </a:p>
        </p:txBody>
      </p:sp>
      <p:pic>
        <p:nvPicPr>
          <p:cNvPr id="8" name="Grafik 7" descr="Ein Bild, das Text, Logo, Schrift, Symbol enthält.&#10;&#10;Automatisch generierte Beschreibung">
            <a:extLst>
              <a:ext uri="{FF2B5EF4-FFF2-40B4-BE49-F238E27FC236}">
                <a16:creationId xmlns:a16="http://schemas.microsoft.com/office/drawing/2014/main" id="{C2130A21-554A-87A1-83EF-AA668676B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917" y="1489307"/>
            <a:ext cx="1166937" cy="11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38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513B4C7-6F75-13F2-4D03-4924FE382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61" b="-7461"/>
          <a:stretch/>
        </p:blipFill>
        <p:spPr>
          <a:xfrm>
            <a:off x="-33864" y="-31850"/>
            <a:ext cx="9208402" cy="6321568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A2F3D154-517D-59D3-7502-05DAF030C0DE}"/>
              </a:ext>
            </a:extLst>
          </p:cNvPr>
          <p:cNvSpPr txBox="1">
            <a:spLocks/>
          </p:cNvSpPr>
          <p:nvPr/>
        </p:nvSpPr>
        <p:spPr>
          <a:xfrm>
            <a:off x="1700168" y="1323829"/>
            <a:ext cx="5571755" cy="515334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solidFill>
                  <a:schemeClr val="bg1"/>
                </a:solidFill>
                <a:latin typeface="Aptos Display" panose="020B0004020202020204" pitchFamily="34" charset="0"/>
              </a:rPr>
              <a:t>Wir danken für Ihre Zeit.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15FDC39-7F69-4E5E-9D51-82F43136129D}"/>
              </a:ext>
            </a:extLst>
          </p:cNvPr>
          <p:cNvSpPr/>
          <p:nvPr/>
        </p:nvSpPr>
        <p:spPr>
          <a:xfrm>
            <a:off x="-67734" y="2033811"/>
            <a:ext cx="9242272" cy="3424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B7D8D194-33ED-F957-CC00-386BB44DDE76}"/>
              </a:ext>
            </a:extLst>
          </p:cNvPr>
          <p:cNvSpPr txBox="1"/>
          <p:nvPr/>
        </p:nvSpPr>
        <p:spPr>
          <a:xfrm>
            <a:off x="1784493" y="2321433"/>
            <a:ext cx="5487430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4"/>
              </a:lnSpc>
            </a:pPr>
            <a:r>
              <a:rPr lang="en-US" sz="1500" dirty="0" err="1">
                <a:solidFill>
                  <a:srgbClr val="1A3B5A"/>
                </a:solidFill>
                <a:latin typeface="Montserrat Light" pitchFamily="2" charset="77"/>
                <a:ea typeface="Nunito Sans Condensed Bold"/>
                <a:cs typeface="Nunito Sans Condensed Bold"/>
                <a:sym typeface="Nunito Sans Condensed Bold"/>
              </a:rPr>
              <a:t>Sichern</a:t>
            </a:r>
            <a:r>
              <a:rPr lang="en-US" sz="1500" dirty="0">
                <a:solidFill>
                  <a:srgbClr val="1A3B5A"/>
                </a:solidFill>
                <a:latin typeface="Montserrat Light" pitchFamily="2" charset="77"/>
                <a:ea typeface="Nunito Sans Condensed Bold"/>
                <a:cs typeface="Nunito Sans Condensed Bold"/>
                <a:sym typeface="Nunito Sans Condensed Bold"/>
              </a:rPr>
              <a:t> Sie </a:t>
            </a:r>
            <a:r>
              <a:rPr lang="en-US" sz="1500" dirty="0" err="1">
                <a:solidFill>
                  <a:srgbClr val="1A3B5A"/>
                </a:solidFill>
                <a:latin typeface="Montserrat Light" pitchFamily="2" charset="77"/>
                <a:ea typeface="Nunito Sans Condensed Bold"/>
                <a:cs typeface="Nunito Sans Condensed Bold"/>
                <a:sym typeface="Nunito Sans Condensed Bold"/>
              </a:rPr>
              <a:t>sich</a:t>
            </a:r>
            <a:r>
              <a:rPr lang="en-US" sz="1500" dirty="0">
                <a:solidFill>
                  <a:srgbClr val="1A3B5A"/>
                </a:solidFill>
                <a:latin typeface="Montserrat Light" pitchFamily="2" charset="77"/>
                <a:ea typeface="Nunito Sans Condensed Bold"/>
                <a:cs typeface="Nunito Sans Condensed Bold"/>
                <a:sym typeface="Nunito Sans Condensed Bold"/>
              </a:rPr>
              <a:t> </a:t>
            </a:r>
            <a:r>
              <a:rPr lang="en-US" sz="1500" dirty="0" err="1">
                <a:solidFill>
                  <a:srgbClr val="1A3B5A"/>
                </a:solidFill>
                <a:latin typeface="Montserrat Light" pitchFamily="2" charset="77"/>
                <a:ea typeface="Nunito Sans Condensed Bold"/>
                <a:cs typeface="Nunito Sans Condensed Bold"/>
                <a:sym typeface="Nunito Sans Condensed Bold"/>
              </a:rPr>
              <a:t>Ihre</a:t>
            </a:r>
            <a:r>
              <a:rPr lang="en-US" sz="1500" dirty="0">
                <a:solidFill>
                  <a:srgbClr val="1A3B5A"/>
                </a:solidFill>
                <a:latin typeface="Montserrat Light" pitchFamily="2" charset="77"/>
                <a:ea typeface="Nunito Sans Condensed Bold"/>
                <a:cs typeface="Nunito Sans Condensed Bold"/>
                <a:sym typeface="Nunito Sans Condensed Bold"/>
              </a:rPr>
              <a:t> </a:t>
            </a:r>
            <a:r>
              <a:rPr lang="en-US" sz="1500" dirty="0" err="1">
                <a:solidFill>
                  <a:srgbClr val="1A3B5A"/>
                </a:solidFill>
                <a:latin typeface="Montserrat Light" pitchFamily="2" charset="77"/>
                <a:ea typeface="Nunito Sans Condensed Bold"/>
                <a:cs typeface="Nunito Sans Condensed Bold"/>
                <a:sym typeface="Nunito Sans Condensed Bold"/>
              </a:rPr>
              <a:t>Nachwuchstalente</a:t>
            </a:r>
            <a:r>
              <a:rPr lang="en-US" sz="1500" dirty="0">
                <a:solidFill>
                  <a:srgbClr val="1A3B5A"/>
                </a:solidFill>
                <a:latin typeface="Montserrat Light" pitchFamily="2" charset="77"/>
                <a:ea typeface="Nunito Sans Condensed Bold"/>
                <a:cs typeface="Nunito Sans Condensed Bold"/>
                <a:sym typeface="Nunito Sans Condensed Bold"/>
              </a:rPr>
              <a:t>.</a:t>
            </a:r>
            <a:br>
              <a:rPr lang="en-US" sz="1500" dirty="0">
                <a:solidFill>
                  <a:srgbClr val="1A3B5A"/>
                </a:solidFill>
                <a:latin typeface="Montserrat Light" pitchFamily="2" charset="77"/>
                <a:ea typeface="Nunito Sans Condensed Bold"/>
                <a:cs typeface="Nunito Sans Condensed Bold"/>
                <a:sym typeface="Nunito Sans Condensed Bold"/>
              </a:rPr>
            </a:br>
            <a:r>
              <a:rPr lang="en-US" sz="1500" b="1" dirty="0" err="1">
                <a:solidFill>
                  <a:srgbClr val="1A3B5A"/>
                </a:solidFill>
                <a:latin typeface="Montserrat" pitchFamily="2" charset="77"/>
                <a:ea typeface="Nunito Sans Condensed Bold"/>
                <a:cs typeface="Nunito Sans Condensed Bold"/>
                <a:sym typeface="Nunito Sans Condensed Bold"/>
              </a:rPr>
              <a:t>Kontaktieren</a:t>
            </a:r>
            <a:r>
              <a:rPr lang="en-US" sz="1500" b="1" dirty="0">
                <a:solidFill>
                  <a:srgbClr val="1A3B5A"/>
                </a:solidFill>
                <a:latin typeface="Montserrat" pitchFamily="2" charset="77"/>
                <a:ea typeface="Nunito Sans Condensed Bold"/>
                <a:cs typeface="Nunito Sans Condensed Bold"/>
                <a:sym typeface="Nunito Sans Condensed Bold"/>
              </a:rPr>
              <a:t> Sie </a:t>
            </a:r>
            <a:r>
              <a:rPr lang="en-US" sz="1500" b="1" dirty="0" err="1">
                <a:solidFill>
                  <a:srgbClr val="1A3B5A"/>
                </a:solidFill>
                <a:latin typeface="Montserrat" pitchFamily="2" charset="77"/>
                <a:ea typeface="Nunito Sans Condensed Bold"/>
                <a:cs typeface="Nunito Sans Condensed Bold"/>
                <a:sym typeface="Nunito Sans Condensed Bold"/>
              </a:rPr>
              <a:t>uns</a:t>
            </a:r>
            <a:r>
              <a:rPr lang="en-US" sz="1500" b="1" dirty="0">
                <a:solidFill>
                  <a:srgbClr val="1A3B5A"/>
                </a:solidFill>
                <a:latin typeface="Montserrat" pitchFamily="2" charset="77"/>
                <a:ea typeface="Nunito Sans Condensed Bold"/>
                <a:cs typeface="Nunito Sans Condensed Bold"/>
                <a:sym typeface="Nunito Sans Condensed Bold"/>
              </a:rPr>
              <a:t>!</a:t>
            </a:r>
          </a:p>
          <a:p>
            <a:pPr algn="ctr">
              <a:lnSpc>
                <a:spcPts val="2204"/>
              </a:lnSpc>
            </a:pPr>
            <a:endParaRPr lang="en-US" sz="1500" dirty="0">
              <a:solidFill>
                <a:srgbClr val="1A3B5A"/>
              </a:solidFill>
              <a:latin typeface="Nunito Sans Condensed"/>
              <a:ea typeface="Nunito Sans Condensed"/>
              <a:cs typeface="Nunito Sans Condensed"/>
              <a:sym typeface="Nunito Sans Condensed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7A5B8CB-8322-BB9F-0909-5B6751F95F32}"/>
              </a:ext>
            </a:extLst>
          </p:cNvPr>
          <p:cNvSpPr txBox="1"/>
          <p:nvPr/>
        </p:nvSpPr>
        <p:spPr>
          <a:xfrm>
            <a:off x="1700168" y="4153520"/>
            <a:ext cx="2397919" cy="912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4"/>
              </a:lnSpc>
            </a:pPr>
            <a:r>
              <a:rPr lang="en-US" sz="1400" dirty="0" err="1">
                <a:solidFill>
                  <a:srgbClr val="1A3B5A"/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Familie</a:t>
            </a:r>
            <a:r>
              <a:rPr lang="en-US" sz="1400" dirty="0">
                <a:solidFill>
                  <a:srgbClr val="1A3B5A"/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-</a:t>
            </a:r>
            <a:r>
              <a:rPr lang="en-US" sz="1400" dirty="0" err="1">
                <a:solidFill>
                  <a:srgbClr val="1A3B5A"/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Grage</a:t>
            </a:r>
            <a:r>
              <a:rPr lang="en-US" sz="1400" dirty="0">
                <a:solidFill>
                  <a:srgbClr val="1A3B5A"/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-Stiftung</a:t>
            </a:r>
          </a:p>
          <a:p>
            <a:pPr>
              <a:lnSpc>
                <a:spcPts val="2204"/>
              </a:lnSpc>
            </a:pPr>
            <a:r>
              <a:rPr lang="en-US" sz="1400" dirty="0" err="1">
                <a:solidFill>
                  <a:srgbClr val="1A3B5A"/>
                </a:solidFill>
                <a:latin typeface="Montserrat Light" pitchFamily="2" charset="77"/>
                <a:ea typeface="Nunito Sans Condensed Bold"/>
                <a:cs typeface="Nunito Sans Condensed Bold"/>
                <a:sym typeface="Nunito Sans Condensed Bold"/>
              </a:rPr>
              <a:t>info@gragestiftung.de</a:t>
            </a:r>
            <a:r>
              <a:rPr lang="en-US" sz="1400" dirty="0">
                <a:solidFill>
                  <a:srgbClr val="1A3B5A"/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400" dirty="0" err="1">
                <a:solidFill>
                  <a:srgbClr val="1A3B5A"/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www.gragestiftung.de</a:t>
            </a:r>
            <a:endParaRPr lang="en-US" sz="1400" dirty="0">
              <a:solidFill>
                <a:srgbClr val="1A3B5A"/>
              </a:solidFill>
              <a:latin typeface="Montserrat Light" pitchFamily="2" charset="77"/>
              <a:ea typeface="Nunito Sans Condensed"/>
              <a:cs typeface="Nunito Sans Condensed"/>
              <a:sym typeface="Nunito Sans Condensed"/>
            </a:endParaRPr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EAFC3755-D1AA-5A2B-9D19-77F920FC0CDC}"/>
              </a:ext>
            </a:extLst>
          </p:cNvPr>
          <p:cNvSpPr/>
          <p:nvPr/>
        </p:nvSpPr>
        <p:spPr>
          <a:xfrm>
            <a:off x="4619625" y="4035159"/>
            <a:ext cx="1186814" cy="1186814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 sz="1013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3BC1D8-23DE-0CD3-6A4A-C89A3FE5CE9D}"/>
              </a:ext>
            </a:extLst>
          </p:cNvPr>
          <p:cNvSpPr txBox="1"/>
          <p:nvPr/>
        </p:nvSpPr>
        <p:spPr>
          <a:xfrm>
            <a:off x="5595960" y="4156449"/>
            <a:ext cx="3380479" cy="121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4"/>
              </a:lnSpc>
            </a:pPr>
            <a:r>
              <a:rPr lang="en-US" sz="1400" dirty="0">
                <a:solidFill>
                  <a:srgbClr val="1A3B5A"/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Deutsche </a:t>
            </a:r>
            <a:r>
              <a:rPr lang="en-US" sz="1400" dirty="0" err="1">
                <a:solidFill>
                  <a:srgbClr val="1A3B5A"/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Internationale</a:t>
            </a:r>
            <a:r>
              <a:rPr lang="en-US" sz="1400" dirty="0">
                <a:solidFill>
                  <a:srgbClr val="1A3B5A"/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br>
              <a:rPr lang="en-US" sz="1400" dirty="0">
                <a:solidFill>
                  <a:srgbClr val="1A3B5A"/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</a:br>
            <a:r>
              <a:rPr lang="en-US" sz="1400" dirty="0">
                <a:solidFill>
                  <a:srgbClr val="1A3B5A"/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Schule Pretoria</a:t>
            </a:r>
          </a:p>
          <a:p>
            <a:pPr>
              <a:lnSpc>
                <a:spcPts val="2204"/>
              </a:lnSpc>
            </a:pPr>
            <a:r>
              <a:rPr lang="en-US" sz="1400" dirty="0">
                <a:solidFill>
                  <a:srgbClr val="1A3B5A"/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careerguidance@dspretoria.co.za  www.dspretoria.co.za</a:t>
            </a:r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D6927F48-E16B-926F-184F-01A6460CD501}"/>
              </a:ext>
            </a:extLst>
          </p:cNvPr>
          <p:cNvSpPr/>
          <p:nvPr/>
        </p:nvSpPr>
        <p:spPr>
          <a:xfrm>
            <a:off x="862261" y="4240338"/>
            <a:ext cx="771525" cy="771525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 sz="1013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6572A3A-C4F8-88B2-18A4-B3CAB648062B}"/>
              </a:ext>
            </a:extLst>
          </p:cNvPr>
          <p:cNvSpPr/>
          <p:nvPr/>
        </p:nvSpPr>
        <p:spPr>
          <a:xfrm>
            <a:off x="7871791" y="-32974"/>
            <a:ext cx="1302747" cy="112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AA1EF41-529F-F4EC-B362-6421482F5D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066189" y="182880"/>
            <a:ext cx="894931" cy="730113"/>
          </a:xfrm>
          <a:prstGeom prst="rect">
            <a:avLst/>
          </a:prstGeom>
        </p:spPr>
      </p:pic>
      <p:sp>
        <p:nvSpPr>
          <p:cNvPr id="5" name="Titel 3">
            <a:extLst>
              <a:ext uri="{FF2B5EF4-FFF2-40B4-BE49-F238E27FC236}">
                <a16:creationId xmlns:a16="http://schemas.microsoft.com/office/drawing/2014/main" id="{EB8E4A99-6086-062B-2EBC-6CDF553958CE}"/>
              </a:ext>
            </a:extLst>
          </p:cNvPr>
          <p:cNvSpPr txBox="1">
            <a:spLocks/>
          </p:cNvSpPr>
          <p:nvPr/>
        </p:nvSpPr>
        <p:spPr>
          <a:xfrm>
            <a:off x="429904" y="3227167"/>
            <a:ext cx="8250072" cy="457048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spc="300" dirty="0" err="1">
                <a:solidFill>
                  <a:srgbClr val="1A3B5A"/>
                </a:solidFill>
                <a:latin typeface="Montserrat SemiBold" pitchFamily="2" charset="77"/>
              </a:rPr>
              <a:t>www.gragestiftung.de</a:t>
            </a:r>
            <a:r>
              <a:rPr lang="de-DE" sz="2800" b="1" spc="300" dirty="0">
                <a:solidFill>
                  <a:srgbClr val="1A3B5A"/>
                </a:solidFill>
                <a:latin typeface="Montserrat SemiBold" pitchFamily="2" charset="77"/>
              </a:rPr>
              <a:t>/</a:t>
            </a:r>
            <a:r>
              <a:rPr lang="de-DE" sz="2800" b="1" spc="300" dirty="0" err="1">
                <a:solidFill>
                  <a:srgbClr val="1A3B5A"/>
                </a:solidFill>
                <a:latin typeface="Montserrat SemiBold" pitchFamily="2" charset="77"/>
              </a:rPr>
              <a:t>wave</a:t>
            </a:r>
            <a:endParaRPr lang="de-DE" sz="2800" b="1" spc="300" dirty="0">
              <a:solidFill>
                <a:srgbClr val="1A3B5A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6422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Abschlussfeier, Akademikerkostüm, Menschliches Gesicht, Person enthält.&#10;&#10;Automatisch generierte Beschreibung">
            <a:extLst>
              <a:ext uri="{FF2B5EF4-FFF2-40B4-BE49-F238E27FC236}">
                <a16:creationId xmlns:a16="http://schemas.microsoft.com/office/drawing/2014/main" id="{D372BDD5-F71A-D52F-963B-1023B7319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9283"/>
            <a:ext cx="9144000" cy="627278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1764430-C1D2-682E-9802-B85694364846}"/>
              </a:ext>
            </a:extLst>
          </p:cNvPr>
          <p:cNvSpPr/>
          <p:nvPr/>
        </p:nvSpPr>
        <p:spPr>
          <a:xfrm>
            <a:off x="395785" y="3034165"/>
            <a:ext cx="1876425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pic>
        <p:nvPicPr>
          <p:cNvPr id="8" name="Grafik 7" descr="Ein Bild, das Logo, Grafiken, Grafikdesign, Symbol enthält.&#10;&#10;Automatisch generierte Beschreibung">
            <a:extLst>
              <a:ext uri="{FF2B5EF4-FFF2-40B4-BE49-F238E27FC236}">
                <a16:creationId xmlns:a16="http://schemas.microsoft.com/office/drawing/2014/main" id="{C485BC54-8247-8EFD-BC1C-395F7D8D8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6" y="3247190"/>
            <a:ext cx="1532607" cy="125035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A110A73-788F-44AE-A81A-F730F9F9C481}"/>
              </a:ext>
            </a:extLst>
          </p:cNvPr>
          <p:cNvSpPr/>
          <p:nvPr/>
        </p:nvSpPr>
        <p:spPr>
          <a:xfrm>
            <a:off x="4726912" y="-149843"/>
            <a:ext cx="4417088" cy="2763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A20B2602-A666-B128-A01C-A504F9357D94}"/>
              </a:ext>
            </a:extLst>
          </p:cNvPr>
          <p:cNvSpPr txBox="1">
            <a:spLocks/>
          </p:cNvSpPr>
          <p:nvPr/>
        </p:nvSpPr>
        <p:spPr>
          <a:xfrm>
            <a:off x="4978511" y="105889"/>
            <a:ext cx="3856740" cy="1755609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50" dirty="0">
                <a:solidFill>
                  <a:srgbClr val="1A3B5A"/>
                </a:solidFill>
              </a:rPr>
              <a:t>Internationale</a:t>
            </a:r>
            <a:br>
              <a:rPr lang="de-DE" sz="4050" dirty="0">
                <a:solidFill>
                  <a:srgbClr val="1A3B5A"/>
                </a:solidFill>
              </a:rPr>
            </a:br>
            <a:r>
              <a:rPr lang="de-DE" sz="4050" dirty="0">
                <a:solidFill>
                  <a:srgbClr val="1A3B5A"/>
                </a:solidFill>
              </a:rPr>
              <a:t>Nachwuchs-</a:t>
            </a:r>
            <a:br>
              <a:rPr lang="de-DE" sz="4050" dirty="0">
                <a:solidFill>
                  <a:srgbClr val="1A3B5A"/>
                </a:solidFill>
              </a:rPr>
            </a:br>
            <a:r>
              <a:rPr lang="de-DE" sz="4050" dirty="0" err="1">
                <a:solidFill>
                  <a:srgbClr val="1A3B5A"/>
                </a:solidFill>
              </a:rPr>
              <a:t>talente</a:t>
            </a:r>
            <a:r>
              <a:rPr lang="de-DE" sz="4050" dirty="0">
                <a:solidFill>
                  <a:srgbClr val="1A3B5A"/>
                </a:solidFill>
              </a:rPr>
              <a:t>  sichern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508FAC8B-1859-5BA7-B653-E1383D599EAB}"/>
              </a:ext>
            </a:extLst>
          </p:cNvPr>
          <p:cNvSpPr txBox="1">
            <a:spLocks/>
          </p:cNvSpPr>
          <p:nvPr/>
        </p:nvSpPr>
        <p:spPr>
          <a:xfrm>
            <a:off x="4978511" y="1792343"/>
            <a:ext cx="3669957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err="1">
                <a:solidFill>
                  <a:srgbClr val="1A3B5A"/>
                </a:solidFill>
                <a:latin typeface="Canva Sans"/>
                <a:ea typeface="Canva Sans"/>
                <a:cs typeface="Canva Sans"/>
                <a:sym typeface="Canva Sans"/>
              </a:rPr>
              <a:t>Mit</a:t>
            </a:r>
            <a:r>
              <a:rPr lang="en-US" sz="1800" dirty="0">
                <a:solidFill>
                  <a:srgbClr val="1A3B5A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00" dirty="0" err="1">
                <a:solidFill>
                  <a:srgbClr val="1A3B5A"/>
                </a:solidFill>
                <a:latin typeface="Canva Sans"/>
                <a:ea typeface="Canva Sans"/>
                <a:cs typeface="Canva Sans"/>
                <a:sym typeface="Canva Sans"/>
              </a:rPr>
              <a:t>Bildung</a:t>
            </a:r>
            <a:r>
              <a:rPr lang="en-US" sz="1800" dirty="0">
                <a:solidFill>
                  <a:srgbClr val="1A3B5A"/>
                </a:solidFill>
                <a:latin typeface="Canva Sans"/>
                <a:ea typeface="Canva Sans"/>
                <a:cs typeface="Canva Sans"/>
                <a:sym typeface="Canva Sans"/>
              </a:rPr>
              <a:t> Zukunft </a:t>
            </a:r>
            <a:r>
              <a:rPr lang="en-US" sz="1800" dirty="0" err="1">
                <a:solidFill>
                  <a:srgbClr val="1A3B5A"/>
                </a:solidFill>
                <a:latin typeface="Canva Sans"/>
                <a:ea typeface="Canva Sans"/>
                <a:cs typeface="Canva Sans"/>
                <a:sym typeface="Canva Sans"/>
              </a:rPr>
              <a:t>gestalten</a:t>
            </a:r>
            <a:r>
              <a:rPr lang="en-US" sz="1800" dirty="0">
                <a:solidFill>
                  <a:srgbClr val="1A3B5A"/>
                </a:solidFill>
                <a:latin typeface="Canva Sans"/>
                <a:ea typeface="Canva Sans"/>
                <a:cs typeface="Canva Sans"/>
                <a:sym typeface="Canva Sans"/>
              </a:rPr>
              <a:t> - </a:t>
            </a:r>
            <a:r>
              <a:rPr lang="en-US" sz="1800" dirty="0" err="1">
                <a:solidFill>
                  <a:srgbClr val="1A3B5A"/>
                </a:solidFill>
                <a:latin typeface="Canva Sans"/>
                <a:ea typeface="Canva Sans"/>
                <a:cs typeface="Canva Sans"/>
                <a:sym typeface="Canva Sans"/>
              </a:rPr>
              <a:t>Ihre</a:t>
            </a:r>
            <a:r>
              <a:rPr lang="en-US" sz="1800" dirty="0">
                <a:solidFill>
                  <a:srgbClr val="1A3B5A"/>
                </a:solidFill>
                <a:latin typeface="Canva Sans"/>
                <a:ea typeface="Canva Sans"/>
                <a:cs typeface="Canva Sans"/>
                <a:sym typeface="Canva Sans"/>
              </a:rPr>
              <a:t> Chance auf </a:t>
            </a:r>
            <a:r>
              <a:rPr lang="en-US" sz="1800" dirty="0" err="1">
                <a:solidFill>
                  <a:srgbClr val="1A3B5A"/>
                </a:solidFill>
                <a:latin typeface="Canva Sans"/>
                <a:ea typeface="Canva Sans"/>
                <a:cs typeface="Canva Sans"/>
                <a:sym typeface="Canva Sans"/>
              </a:rPr>
              <a:t>internationale</a:t>
            </a:r>
            <a:r>
              <a:rPr lang="en-US" sz="1800" dirty="0">
                <a:solidFill>
                  <a:srgbClr val="1A3B5A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1800" dirty="0" err="1">
                <a:solidFill>
                  <a:srgbClr val="1A3B5A"/>
                </a:solidFill>
                <a:latin typeface="Canva Sans"/>
                <a:ea typeface="Canva Sans"/>
                <a:cs typeface="Canva Sans"/>
                <a:sym typeface="Canva Sans"/>
              </a:rPr>
              <a:t>Fachkräfte</a:t>
            </a:r>
            <a:endParaRPr lang="en-US" sz="1800" dirty="0">
              <a:solidFill>
                <a:srgbClr val="1A3B5A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/>
            <a:endParaRPr lang="de-DE" sz="1800" dirty="0">
              <a:solidFill>
                <a:srgbClr val="1A3B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7B2002B-003D-9F48-9E58-7BAAD84D8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61" b="-7461"/>
          <a:stretch/>
        </p:blipFill>
        <p:spPr>
          <a:xfrm>
            <a:off x="-33864" y="-31850"/>
            <a:ext cx="9208402" cy="632156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485BC54-8247-8EFD-BC1C-395F7D8D81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66189" y="182880"/>
            <a:ext cx="894931" cy="73011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9B12E17-CE34-A1E7-8F1E-025916974610}"/>
              </a:ext>
            </a:extLst>
          </p:cNvPr>
          <p:cNvGrpSpPr/>
          <p:nvPr/>
        </p:nvGrpSpPr>
        <p:grpSpPr>
          <a:xfrm>
            <a:off x="1296893" y="1329531"/>
            <a:ext cx="6546887" cy="2765620"/>
            <a:chOff x="1116255" y="1229704"/>
            <a:chExt cx="6546887" cy="2765620"/>
          </a:xfrm>
        </p:grpSpPr>
        <p:sp>
          <p:nvSpPr>
            <p:cNvPr id="2" name="TextBox 17">
              <a:extLst>
                <a:ext uri="{FF2B5EF4-FFF2-40B4-BE49-F238E27FC236}">
                  <a16:creationId xmlns:a16="http://schemas.microsoft.com/office/drawing/2014/main" id="{EF11B567-0920-A456-F0B0-1CFC97E2652A}"/>
                </a:ext>
              </a:extLst>
            </p:cNvPr>
            <p:cNvSpPr txBox="1"/>
            <p:nvPr/>
          </p:nvSpPr>
          <p:spPr>
            <a:xfrm>
              <a:off x="1847091" y="2379088"/>
              <a:ext cx="5444256" cy="10541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23847" lvl="1" indent="-161924">
                <a:lnSpc>
                  <a:spcPts val="2099"/>
                </a:lnSpc>
                <a:buFont typeface="Arial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der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Fachkräftemangel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bedroht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 die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Wirtschaftsleistung</a:t>
              </a:r>
              <a:endParaRPr lang="en-US" sz="1400" dirty="0">
                <a:solidFill>
                  <a:schemeClr val="bg1"/>
                </a:solidFill>
                <a:latin typeface="Montserrat Light" pitchFamily="2" charset="77"/>
                <a:ea typeface="Arimo"/>
                <a:cs typeface="Arimo"/>
                <a:sym typeface="Arimo"/>
              </a:endParaRPr>
            </a:p>
            <a:p>
              <a:pPr marL="323847" lvl="1" indent="-161924">
                <a:lnSpc>
                  <a:spcPts val="2099"/>
                </a:lnSpc>
                <a:buFont typeface="Arial"/>
                <a:buChar char="•"/>
              </a:pP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Internationale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mehrsprachige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Talente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sind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rar</a:t>
              </a:r>
              <a:endParaRPr lang="en-US" sz="1400" dirty="0">
                <a:solidFill>
                  <a:schemeClr val="bg1"/>
                </a:solidFill>
                <a:latin typeface="Montserrat Light" pitchFamily="2" charset="77"/>
                <a:ea typeface="Arimo"/>
                <a:cs typeface="Arimo"/>
                <a:sym typeface="Arimo"/>
              </a:endParaRPr>
            </a:p>
            <a:p>
              <a:pPr marL="161923" lvl="1">
                <a:lnSpc>
                  <a:spcPts val="2099"/>
                </a:lnSpc>
              </a:pPr>
              <a:endParaRPr lang="en-US" sz="1400" dirty="0">
                <a:solidFill>
                  <a:schemeClr val="bg1"/>
                </a:solidFill>
                <a:latin typeface="Montserrat Light" pitchFamily="2" charset="77"/>
                <a:ea typeface="Arimo"/>
                <a:cs typeface="Arimo"/>
                <a:sym typeface="Arimo"/>
              </a:endParaRPr>
            </a:p>
            <a:p>
              <a:pPr marL="161923" lvl="1">
                <a:lnSpc>
                  <a:spcPts val="2099"/>
                </a:lnSpc>
              </a:pPr>
              <a:endParaRPr lang="en-US" sz="1400" dirty="0">
                <a:solidFill>
                  <a:schemeClr val="bg1"/>
                </a:solidFill>
                <a:latin typeface="Montserrat Light" pitchFamily="2" charset="77"/>
                <a:ea typeface="Arimo"/>
                <a:cs typeface="Arimo"/>
                <a:sym typeface="Arimo"/>
              </a:endParaRPr>
            </a:p>
          </p:txBody>
        </p:sp>
        <p:sp>
          <p:nvSpPr>
            <p:cNvPr id="9" name="Titel 3">
              <a:extLst>
                <a:ext uri="{FF2B5EF4-FFF2-40B4-BE49-F238E27FC236}">
                  <a16:creationId xmlns:a16="http://schemas.microsoft.com/office/drawing/2014/main" id="{8767AB2B-111F-3273-AA6D-7478A12AD290}"/>
                </a:ext>
              </a:extLst>
            </p:cNvPr>
            <p:cNvSpPr txBox="1">
              <a:spLocks/>
            </p:cNvSpPr>
            <p:nvPr/>
          </p:nvSpPr>
          <p:spPr>
            <a:xfrm>
              <a:off x="1116255" y="1229704"/>
              <a:ext cx="6546887" cy="571054"/>
            </a:xfrm>
            <a:prstGeom prst="rect">
              <a:avLst/>
            </a:prstGeom>
            <a:noFill/>
          </p:spPr>
          <p:txBody>
            <a:bodyPr vert="horz" wrap="square" lIns="68580" tIns="34290" rIns="68580" bIns="34290" rtlCol="0" anchor="b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3600" b="1" dirty="0">
                  <a:solidFill>
                    <a:schemeClr val="bg1"/>
                  </a:solidFill>
                  <a:latin typeface="Aptos Display" panose="020B0004020202020204" pitchFamily="34" charset="0"/>
                  <a:cs typeface="FUTURA MEDIUM" panose="020B0602020204020303" pitchFamily="34" charset="-79"/>
                </a:rPr>
                <a:t>Die Herausforderung</a:t>
              </a:r>
            </a:p>
          </p:txBody>
        </p:sp>
        <p:sp>
          <p:nvSpPr>
            <p:cNvPr id="10" name="Titel 3">
              <a:extLst>
                <a:ext uri="{FF2B5EF4-FFF2-40B4-BE49-F238E27FC236}">
                  <a16:creationId xmlns:a16="http://schemas.microsoft.com/office/drawing/2014/main" id="{6F9123E5-B647-3E2D-EC7F-394E577D825B}"/>
                </a:ext>
              </a:extLst>
            </p:cNvPr>
            <p:cNvSpPr txBox="1">
              <a:spLocks/>
            </p:cNvSpPr>
            <p:nvPr/>
          </p:nvSpPr>
          <p:spPr>
            <a:xfrm>
              <a:off x="1116255" y="1708898"/>
              <a:ext cx="6546886" cy="318549"/>
            </a:xfrm>
            <a:prstGeom prst="rect">
              <a:avLst/>
            </a:prstGeom>
            <a:noFill/>
          </p:spPr>
          <p:txBody>
            <a:bodyPr vert="horz" wrap="square" lIns="68580" tIns="34290" rIns="68580" bIns="34290" rtlCol="0" anchor="b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800" dirty="0">
                  <a:solidFill>
                    <a:schemeClr val="bg1"/>
                  </a:solidFill>
                  <a:latin typeface="Montserrat Light" pitchFamily="2" charset="77"/>
                </a:rPr>
                <a:t>FACHKRÄFTEMANGEL IN DEUTSCHLAND</a:t>
              </a:r>
            </a:p>
          </p:txBody>
        </p:sp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DB0FD72B-CD56-EDF3-1FB3-B0427492EB5F}"/>
                </a:ext>
              </a:extLst>
            </p:cNvPr>
            <p:cNvSpPr txBox="1"/>
            <p:nvPr/>
          </p:nvSpPr>
          <p:spPr>
            <a:xfrm>
              <a:off x="1433844" y="3210366"/>
              <a:ext cx="5911707" cy="784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algn="ctr">
                <a:lnSpc>
                  <a:spcPts val="2099"/>
                </a:lnSpc>
              </a:pPr>
              <a:r>
                <a:rPr lang="en-US" sz="1400" b="1" dirty="0" err="1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Sichern</a:t>
              </a:r>
              <a:r>
                <a:rPr lang="en-US" sz="1400" b="1" dirty="0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 Sie </a:t>
              </a:r>
              <a:r>
                <a:rPr lang="en-US" sz="1400" b="1" dirty="0" err="1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sich</a:t>
              </a:r>
              <a:r>
                <a:rPr lang="en-US" sz="1400" b="1" dirty="0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Ihren</a:t>
              </a:r>
              <a:r>
                <a:rPr lang="en-US" sz="1400" b="1" dirty="0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Wettbewerbsvorteil</a:t>
              </a:r>
              <a:br>
                <a:rPr lang="en-US" sz="1400" b="1" dirty="0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und </a:t>
              </a:r>
              <a:r>
                <a:rPr lang="en-US" sz="1400" b="1" dirty="0" err="1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binden</a:t>
              </a:r>
              <a:r>
                <a:rPr lang="en-US" sz="1400" b="1" dirty="0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 Sie High </a:t>
              </a:r>
              <a:r>
                <a:rPr lang="en-US" sz="1400" b="1" dirty="0" err="1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Potencials</a:t>
              </a:r>
              <a:r>
                <a:rPr lang="en-US" sz="1400" b="1" dirty="0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frühzeitig</a:t>
              </a:r>
              <a:r>
                <a:rPr lang="en-US" sz="1400" b="1" dirty="0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durch</a:t>
              </a:r>
              <a:endParaRPr lang="en-US" sz="1400" b="1" dirty="0">
                <a:solidFill>
                  <a:schemeClr val="bg1"/>
                </a:solidFill>
                <a:latin typeface="Montserrat SemiBold" pitchFamily="2" charset="77"/>
                <a:ea typeface="Arimo"/>
                <a:cs typeface="Arimo"/>
                <a:sym typeface="Arimo"/>
              </a:endParaRPr>
            </a:p>
            <a:p>
              <a:pPr marL="0" lvl="1" algn="ctr">
                <a:lnSpc>
                  <a:spcPts val="2099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Duale </a:t>
              </a:r>
              <a:r>
                <a:rPr lang="en-US" sz="1400" b="1" dirty="0" err="1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Studienplätze</a:t>
              </a:r>
              <a:r>
                <a:rPr lang="en-US" sz="1400" b="1" dirty="0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 in </a:t>
              </a:r>
              <a:r>
                <a:rPr lang="en-US" sz="1400" b="1" dirty="0" err="1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Ihrem</a:t>
              </a:r>
              <a:r>
                <a:rPr lang="en-US" sz="1400" b="1" dirty="0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Unternehmen</a:t>
              </a:r>
              <a:r>
                <a:rPr lang="en-US" sz="1400" b="1" dirty="0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ein</a:t>
              </a:r>
              <a:r>
                <a:rPr lang="en-US" sz="1400" b="1" dirty="0">
                  <a:solidFill>
                    <a:schemeClr val="bg1"/>
                  </a:solidFill>
                  <a:latin typeface="Montserrat SemiBold" pitchFamily="2" charset="77"/>
                  <a:ea typeface="Arimo"/>
                  <a:cs typeface="Arimo"/>
                  <a:sym typeface="Arimo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91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F0F7ADB-6E3D-45DC-8453-F4BED2777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61" b="-7461"/>
          <a:stretch/>
        </p:blipFill>
        <p:spPr>
          <a:xfrm>
            <a:off x="-33864" y="-31850"/>
            <a:ext cx="9208402" cy="6321568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06E53D3-C4F6-AB5C-A1E6-A84AD671B30C}"/>
              </a:ext>
            </a:extLst>
          </p:cNvPr>
          <p:cNvGrpSpPr/>
          <p:nvPr/>
        </p:nvGrpSpPr>
        <p:grpSpPr>
          <a:xfrm>
            <a:off x="1034957" y="1266003"/>
            <a:ext cx="7031232" cy="3452191"/>
            <a:chOff x="344979" y="1417638"/>
            <a:chExt cx="7031232" cy="3452191"/>
          </a:xfrm>
        </p:grpSpPr>
        <p:sp>
          <p:nvSpPr>
            <p:cNvPr id="2" name="TextBox 17">
              <a:extLst>
                <a:ext uri="{FF2B5EF4-FFF2-40B4-BE49-F238E27FC236}">
                  <a16:creationId xmlns:a16="http://schemas.microsoft.com/office/drawing/2014/main" id="{EF11B567-0920-A456-F0B0-1CFC97E2652A}"/>
                </a:ext>
              </a:extLst>
            </p:cNvPr>
            <p:cNvSpPr txBox="1"/>
            <p:nvPr/>
          </p:nvSpPr>
          <p:spPr>
            <a:xfrm>
              <a:off x="829324" y="2132413"/>
              <a:ext cx="6546887" cy="27374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99"/>
                </a:lnSpc>
              </a:pPr>
              <a:endParaRPr lang="en-US" sz="1400" dirty="0">
                <a:solidFill>
                  <a:schemeClr val="bg1"/>
                </a:solidFill>
                <a:latin typeface="Montserrat Light" pitchFamily="2" charset="77"/>
                <a:ea typeface="Arimo Bold"/>
                <a:cs typeface="Arimo Bold"/>
                <a:sym typeface="Arimo Bold"/>
              </a:endParaRPr>
            </a:p>
            <a:p>
              <a:pPr marL="323847" lvl="1" indent="-161924">
                <a:lnSpc>
                  <a:spcPts val="2099"/>
                </a:lnSpc>
                <a:buFont typeface="Arial"/>
                <a:buChar char="•"/>
              </a:pP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Kooperation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 der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Deutschen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 Internationalen Schule Pretoria (DSP) </a:t>
              </a:r>
              <a:b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</a:b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und der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Familie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-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Grage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-Stiftung (FGS)</a:t>
              </a:r>
            </a:p>
            <a:p>
              <a:pPr marL="323847" lvl="1" indent="-161924">
                <a:lnSpc>
                  <a:spcPts val="2099"/>
                </a:lnSpc>
                <a:buFont typeface="Arial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Finden Sie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Ihre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neuen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Mitarbeitenden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 im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Dualen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 Studium </a:t>
              </a:r>
              <a:b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</a:b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schon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 ab 01/2026</a:t>
              </a:r>
            </a:p>
            <a:p>
              <a:pPr marL="323847" lvl="1" indent="-161924">
                <a:lnSpc>
                  <a:spcPts val="209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Leistungsstarke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hochmotivierte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Absolventen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mit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Deutschem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 Abitur,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perfekt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zweisprachig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 (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Englisch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/ Deutsch) und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Arimo"/>
                  <a:cs typeface="Arimo"/>
                  <a:sym typeface="Arimo"/>
                </a:rPr>
                <a:t>Integrationskurs</a:t>
              </a:r>
              <a:endParaRPr lang="en-US" sz="1400" dirty="0">
                <a:solidFill>
                  <a:schemeClr val="bg1"/>
                </a:solidFill>
                <a:latin typeface="Montserrat Light" pitchFamily="2" charset="77"/>
                <a:ea typeface="Arimo"/>
                <a:cs typeface="Arimo"/>
                <a:sym typeface="Arimo"/>
              </a:endParaRPr>
            </a:p>
            <a:p>
              <a:pPr>
                <a:lnSpc>
                  <a:spcPts val="2099"/>
                </a:lnSpc>
                <a:spcBef>
                  <a:spcPct val="0"/>
                </a:spcBef>
              </a:pPr>
              <a:endParaRPr lang="en-US" sz="1400" dirty="0">
                <a:solidFill>
                  <a:schemeClr val="bg1"/>
                </a:solidFill>
                <a:latin typeface="Montserrat Light" pitchFamily="2" charset="77"/>
                <a:ea typeface="Arimo"/>
                <a:cs typeface="Arimo"/>
                <a:sym typeface="Arimo"/>
              </a:endParaRPr>
            </a:p>
            <a:p>
              <a:pPr>
                <a:lnSpc>
                  <a:spcPts val="2099"/>
                </a:lnSpc>
                <a:spcBef>
                  <a:spcPct val="0"/>
                </a:spcBef>
              </a:pPr>
              <a:endParaRPr lang="en-US" sz="1400" dirty="0">
                <a:solidFill>
                  <a:schemeClr val="bg1"/>
                </a:solidFill>
                <a:latin typeface="Montserrat Light" pitchFamily="2" charset="77"/>
                <a:ea typeface="Arimo"/>
                <a:cs typeface="Arimo"/>
                <a:sym typeface="Arimo"/>
              </a:endParaRPr>
            </a:p>
            <a:p>
              <a:pPr algn="just">
                <a:lnSpc>
                  <a:spcPts val="2835"/>
                </a:lnSpc>
                <a:spcBef>
                  <a:spcPct val="0"/>
                </a:spcBef>
              </a:pPr>
              <a:endParaRPr lang="en-US" sz="1400" dirty="0">
                <a:solidFill>
                  <a:schemeClr val="bg1"/>
                </a:solidFill>
                <a:latin typeface="Montserrat Light" pitchFamily="2" charset="77"/>
                <a:ea typeface="Arimo"/>
                <a:cs typeface="Arimo"/>
                <a:sym typeface="Arimo"/>
              </a:endParaRPr>
            </a:p>
          </p:txBody>
        </p:sp>
        <p:sp>
          <p:nvSpPr>
            <p:cNvPr id="6" name="Titel 3">
              <a:extLst>
                <a:ext uri="{FF2B5EF4-FFF2-40B4-BE49-F238E27FC236}">
                  <a16:creationId xmlns:a16="http://schemas.microsoft.com/office/drawing/2014/main" id="{E54A3258-DF08-0BD2-669E-162C44803106}"/>
                </a:ext>
              </a:extLst>
            </p:cNvPr>
            <p:cNvSpPr txBox="1">
              <a:spLocks/>
            </p:cNvSpPr>
            <p:nvPr/>
          </p:nvSpPr>
          <p:spPr>
            <a:xfrm>
              <a:off x="344979" y="1417638"/>
              <a:ext cx="6546887" cy="571054"/>
            </a:xfrm>
            <a:prstGeom prst="rect">
              <a:avLst/>
            </a:prstGeom>
            <a:noFill/>
          </p:spPr>
          <p:txBody>
            <a:bodyPr vert="horz" wrap="square" lIns="68580" tIns="34290" rIns="68580" bIns="34290" rtlCol="0" anchor="b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3600" b="1" dirty="0">
                  <a:solidFill>
                    <a:schemeClr val="bg1"/>
                  </a:solidFill>
                  <a:latin typeface="Aptos Display" panose="020B0004020202020204" pitchFamily="34" charset="0"/>
                  <a:cs typeface="FUTURA MEDIUM" panose="020B0602020204020303" pitchFamily="34" charset="-79"/>
                </a:rPr>
                <a:t>Die Chance</a:t>
              </a:r>
            </a:p>
          </p:txBody>
        </p:sp>
        <p:sp>
          <p:nvSpPr>
            <p:cNvPr id="7" name="Titel 3">
              <a:extLst>
                <a:ext uri="{FF2B5EF4-FFF2-40B4-BE49-F238E27FC236}">
                  <a16:creationId xmlns:a16="http://schemas.microsoft.com/office/drawing/2014/main" id="{6DCC545F-7A79-FE1F-1F88-CFCDC5EE2B6D}"/>
                </a:ext>
              </a:extLst>
            </p:cNvPr>
            <p:cNvSpPr txBox="1">
              <a:spLocks/>
            </p:cNvSpPr>
            <p:nvPr/>
          </p:nvSpPr>
          <p:spPr>
            <a:xfrm>
              <a:off x="344979" y="1896832"/>
              <a:ext cx="6546886" cy="318549"/>
            </a:xfrm>
            <a:prstGeom prst="rect">
              <a:avLst/>
            </a:prstGeom>
            <a:noFill/>
          </p:spPr>
          <p:txBody>
            <a:bodyPr vert="horz" wrap="square" lIns="68580" tIns="34290" rIns="68580" bIns="34290" rtlCol="0" anchor="b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800" dirty="0">
                  <a:solidFill>
                    <a:schemeClr val="bg1"/>
                  </a:solidFill>
                  <a:latin typeface="Montserrat Light" pitchFamily="2" charset="77"/>
                </a:rPr>
                <a:t>WERDEN SIE TEIL DES WAVE-PROGRAMMS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D3856190-1C34-F1ED-4251-A0EC39E1BE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66189" y="182880"/>
            <a:ext cx="894931" cy="7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3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48078206-0BEF-2B09-CEAC-EB8B90B7B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61" b="-7461"/>
          <a:stretch/>
        </p:blipFill>
        <p:spPr>
          <a:xfrm>
            <a:off x="-33864" y="-31850"/>
            <a:ext cx="9208402" cy="6321568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A2F3D154-517D-59D3-7502-05DAF030C0DE}"/>
              </a:ext>
            </a:extLst>
          </p:cNvPr>
          <p:cNvSpPr txBox="1">
            <a:spLocks/>
          </p:cNvSpPr>
          <p:nvPr/>
        </p:nvSpPr>
        <p:spPr>
          <a:xfrm>
            <a:off x="1232305" y="1323829"/>
            <a:ext cx="6065807" cy="515334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solidFill>
                  <a:schemeClr val="bg1"/>
                </a:solidFill>
                <a:latin typeface="Aptos Display" panose="020B0004020202020204" pitchFamily="34" charset="0"/>
              </a:rPr>
              <a:t>Warum die Schüler der DSP?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DE9AF1B-3361-CC55-D9C9-EA308C4AB6A4}"/>
              </a:ext>
            </a:extLst>
          </p:cNvPr>
          <p:cNvSpPr/>
          <p:nvPr/>
        </p:nvSpPr>
        <p:spPr>
          <a:xfrm>
            <a:off x="7871791" y="-32974"/>
            <a:ext cx="1302747" cy="112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15FDC39-7F69-4E5E-9D51-82F43136129D}"/>
              </a:ext>
            </a:extLst>
          </p:cNvPr>
          <p:cNvSpPr/>
          <p:nvPr/>
        </p:nvSpPr>
        <p:spPr>
          <a:xfrm>
            <a:off x="-33864" y="2033811"/>
            <a:ext cx="9208402" cy="3109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0DFD5F9-7982-EEBE-F61E-4232ED5EB229}"/>
              </a:ext>
            </a:extLst>
          </p:cNvPr>
          <p:cNvSpPr txBox="1"/>
          <p:nvPr/>
        </p:nvSpPr>
        <p:spPr>
          <a:xfrm>
            <a:off x="6255594" y="2701741"/>
            <a:ext cx="2582198" cy="120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b="1" dirty="0">
                <a:solidFill>
                  <a:srgbClr val="1A3B5A"/>
                </a:solidFill>
                <a:latin typeface="Montserrat" pitchFamily="2" charset="77"/>
                <a:ea typeface="Nunito Sans Condensed Bold"/>
                <a:cs typeface="Nunito Sans Condensed Bold"/>
                <a:sym typeface="Nunito Sans Condensed Bold"/>
              </a:rPr>
              <a:t>Driven by Talent -</a:t>
            </a:r>
          </a:p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b="1" dirty="0">
                <a:solidFill>
                  <a:srgbClr val="1A3B5A"/>
                </a:solidFill>
                <a:latin typeface="Montserrat" pitchFamily="2" charset="77"/>
                <a:ea typeface="Nunito Sans Condensed Bold"/>
                <a:cs typeface="Nunito Sans Condensed Bold"/>
                <a:sym typeface="Nunito Sans Condensed Bold"/>
              </a:rPr>
              <a:t>Guided by</a:t>
            </a:r>
            <a:br>
              <a:rPr lang="en-US" b="1" dirty="0">
                <a:solidFill>
                  <a:srgbClr val="1A3B5A"/>
                </a:solidFill>
                <a:latin typeface="Montserrat" pitchFamily="2" charset="77"/>
                <a:ea typeface="Nunito Sans Condensed Bold"/>
                <a:cs typeface="Nunito Sans Condensed Bold"/>
                <a:sym typeface="Nunito Sans Condensed Bold"/>
              </a:rPr>
            </a:br>
            <a:r>
              <a:rPr lang="en-US" b="1" dirty="0">
                <a:solidFill>
                  <a:srgbClr val="1A3B5A"/>
                </a:solidFill>
                <a:latin typeface="Montserrat" pitchFamily="2" charset="77"/>
                <a:ea typeface="Nunito Sans Condensed Bold"/>
                <a:cs typeface="Nunito Sans Condensed Bold"/>
                <a:sym typeface="Nunito Sans Condensed Bold"/>
              </a:rPr>
              <a:t>Opportunity</a:t>
            </a:r>
          </a:p>
        </p:txBody>
      </p:sp>
      <p:sp>
        <p:nvSpPr>
          <p:cNvPr id="16" name="Geschweifte Klammer rechts 15">
            <a:extLst>
              <a:ext uri="{FF2B5EF4-FFF2-40B4-BE49-F238E27FC236}">
                <a16:creationId xmlns:a16="http://schemas.microsoft.com/office/drawing/2014/main" id="{36583CDC-6083-1E0A-C79F-78DEAFBEDAC0}"/>
              </a:ext>
            </a:extLst>
          </p:cNvPr>
          <p:cNvSpPr/>
          <p:nvPr/>
        </p:nvSpPr>
        <p:spPr>
          <a:xfrm>
            <a:off x="6064201" y="2321433"/>
            <a:ext cx="491067" cy="2056207"/>
          </a:xfrm>
          <a:prstGeom prst="rightBrace">
            <a:avLst/>
          </a:prstGeom>
          <a:ln>
            <a:solidFill>
              <a:srgbClr val="1A3B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8F8D7DB1-CDE8-A85A-CFF5-AA404A225EA9}"/>
              </a:ext>
            </a:extLst>
          </p:cNvPr>
          <p:cNvSpPr/>
          <p:nvPr/>
        </p:nvSpPr>
        <p:spPr>
          <a:xfrm>
            <a:off x="214717" y="2059113"/>
            <a:ext cx="1828797" cy="1828797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 sz="1013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B7D8D194-33ED-F957-CC00-386BB44DDE76}"/>
              </a:ext>
            </a:extLst>
          </p:cNvPr>
          <p:cNvSpPr txBox="1"/>
          <p:nvPr/>
        </p:nvSpPr>
        <p:spPr>
          <a:xfrm>
            <a:off x="2043514" y="2321433"/>
            <a:ext cx="4714834" cy="2184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4815" lvl="1" indent="-202407">
              <a:lnSpc>
                <a:spcPct val="150000"/>
              </a:lnSpc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Stipendium ab der 5.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Klasse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</a:p>
          <a:p>
            <a:pPr marL="404815" lvl="1" indent="-202407">
              <a:lnSpc>
                <a:spcPct val="150000"/>
              </a:lnSpc>
              <a:buFont typeface="Arial"/>
              <a:buChar char="•"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Internationales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Deutsches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Abitur</a:t>
            </a:r>
          </a:p>
          <a:p>
            <a:pPr marL="404815" lvl="1" indent="-202407">
              <a:lnSpc>
                <a:spcPct val="150000"/>
              </a:lnSpc>
              <a:buFont typeface="Arial"/>
              <a:buChar char="•"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Südafrikanisches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National Senior Certificate</a:t>
            </a:r>
          </a:p>
          <a:p>
            <a:pPr marL="404815" lvl="1" indent="-202407">
              <a:lnSpc>
                <a:spcPct val="150000"/>
              </a:lnSpc>
              <a:buFont typeface="Arial"/>
              <a:buChar char="•"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Deutsches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Sprachdiplom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II (DSDII)</a:t>
            </a:r>
          </a:p>
          <a:p>
            <a:pPr marL="404815" lvl="1" indent="-202407">
              <a:lnSpc>
                <a:spcPct val="150000"/>
              </a:lnSpc>
              <a:buFont typeface="Arial"/>
              <a:buChar char="•"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Perfekt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zweisprachig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(Deutsch &amp;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Englisch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)</a:t>
            </a:r>
          </a:p>
          <a:p>
            <a:pPr marL="404815" lvl="1" indent="-202407">
              <a:lnSpc>
                <a:spcPct val="150000"/>
              </a:lnSpc>
              <a:buFont typeface="Arial"/>
              <a:buChar char="•"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Leistungsbereit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und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hochmotiviert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Nunito Sans Condensed"/>
              <a:cs typeface="Nunito Sans Condensed"/>
              <a:sym typeface="Nunito Sans Condensed"/>
            </a:endParaRPr>
          </a:p>
          <a:p>
            <a:pPr marL="404815" lvl="1" indent="-202407">
              <a:lnSpc>
                <a:spcPct val="150000"/>
              </a:lnSpc>
              <a:buFont typeface="Arial"/>
              <a:buChar char="•"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Geprüftes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Gütesiegel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: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</a:b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Exzellente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 Deutsche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rPr>
              <a:t>Auslandsschule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 Light" pitchFamily="2" charset="77"/>
              <a:ea typeface="Nunito Sans Condensed"/>
              <a:cs typeface="Nunito Sans Condensed"/>
              <a:sym typeface="Nunito Sans Condensed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DD89433-5FB7-24E1-E74F-78F1532E97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66189" y="182880"/>
            <a:ext cx="894931" cy="73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5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078EE72-EEB3-F343-1A9A-4476BB9DA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61" b="-7461"/>
          <a:stretch/>
        </p:blipFill>
        <p:spPr>
          <a:xfrm>
            <a:off x="-33864" y="-31850"/>
            <a:ext cx="9208402" cy="6321568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A1AAC7B-63A7-6549-8150-F54DEDC5894E}"/>
              </a:ext>
            </a:extLst>
          </p:cNvPr>
          <p:cNvGrpSpPr/>
          <p:nvPr/>
        </p:nvGrpSpPr>
        <p:grpSpPr>
          <a:xfrm>
            <a:off x="1296893" y="1324312"/>
            <a:ext cx="6546888" cy="2494876"/>
            <a:chOff x="344978" y="1417638"/>
            <a:chExt cx="6546888" cy="2494876"/>
          </a:xfrm>
        </p:grpSpPr>
        <p:sp>
          <p:nvSpPr>
            <p:cNvPr id="2" name="TextBox 14">
              <a:extLst>
                <a:ext uri="{FF2B5EF4-FFF2-40B4-BE49-F238E27FC236}">
                  <a16:creationId xmlns:a16="http://schemas.microsoft.com/office/drawing/2014/main" id="{61686F6C-7717-45B5-22A6-A23209A8BCBA}"/>
                </a:ext>
              </a:extLst>
            </p:cNvPr>
            <p:cNvSpPr txBox="1"/>
            <p:nvPr/>
          </p:nvSpPr>
          <p:spPr>
            <a:xfrm>
              <a:off x="733621" y="2345354"/>
              <a:ext cx="6158244" cy="15671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88622" lvl="1" indent="-194312" algn="just">
                <a:lnSpc>
                  <a:spcPts val="2520"/>
                </a:lnSpc>
                <a:buFont typeface="Arial"/>
                <a:buChar char="•"/>
              </a:pP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Zugang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zu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internationalen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Nachwuchstalenten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 ab 2026</a:t>
              </a:r>
            </a:p>
            <a:p>
              <a:pPr marL="388622" lvl="1" indent="-194312" algn="just">
                <a:lnSpc>
                  <a:spcPts val="2520"/>
                </a:lnSpc>
                <a:buFont typeface="Arial"/>
                <a:buChar char="•"/>
              </a:pP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Frühzeitige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Einbindung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 in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Ihr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Unternehmen</a:t>
              </a:r>
              <a:endParaRPr lang="en-US" sz="1400" dirty="0">
                <a:solidFill>
                  <a:schemeClr val="bg1"/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endParaRPr>
            </a:p>
            <a:p>
              <a:pPr marL="388622" lvl="1" indent="-194312" algn="just">
                <a:lnSpc>
                  <a:spcPts val="2520"/>
                </a:lnSpc>
                <a:buFont typeface="Arial"/>
                <a:buChar char="•"/>
              </a:pP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Förderung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interkultureller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Kompetenz</a:t>
              </a:r>
              <a:endParaRPr lang="en-US" sz="1400" dirty="0">
                <a:solidFill>
                  <a:schemeClr val="bg1"/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endParaRPr>
            </a:p>
            <a:p>
              <a:pPr marL="388622" lvl="1" indent="-194312" algn="just">
                <a:lnSpc>
                  <a:spcPts val="2520"/>
                </a:lnSpc>
                <a:buFont typeface="Arial"/>
                <a:buChar char="•"/>
              </a:pP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Starkes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 CSR- und Employer-Branding</a:t>
              </a:r>
            </a:p>
            <a:p>
              <a:pPr marL="388622" lvl="1" indent="-194312" algn="just">
                <a:lnSpc>
                  <a:spcPts val="2520"/>
                </a:lnSpc>
                <a:buFont typeface="Arial"/>
                <a:buChar char="•"/>
              </a:pP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Nachhaltige</a:t>
              </a:r>
              <a:r>
                <a:rPr lang="en-US" sz="1400" dirty="0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Montserrat Light" pitchFamily="2" charset="77"/>
                  <a:ea typeface="Nunito Sans Condensed"/>
                  <a:cs typeface="Nunito Sans Condensed"/>
                  <a:sym typeface="Nunito Sans Condensed"/>
                </a:rPr>
                <a:t>Personalentwicklung</a:t>
              </a:r>
              <a:endParaRPr lang="en-US" sz="1400" dirty="0">
                <a:solidFill>
                  <a:schemeClr val="bg1"/>
                </a:solidFill>
                <a:latin typeface="Montserrat Light" pitchFamily="2" charset="77"/>
                <a:ea typeface="Nunito Sans Condensed"/>
                <a:cs typeface="Nunito Sans Condensed"/>
                <a:sym typeface="Nunito Sans Condensed"/>
              </a:endParaRPr>
            </a:p>
          </p:txBody>
        </p:sp>
        <p:sp>
          <p:nvSpPr>
            <p:cNvPr id="11" name="Titel 3">
              <a:extLst>
                <a:ext uri="{FF2B5EF4-FFF2-40B4-BE49-F238E27FC236}">
                  <a16:creationId xmlns:a16="http://schemas.microsoft.com/office/drawing/2014/main" id="{7C30E486-2526-F6D0-98EE-BD951CF76A01}"/>
                </a:ext>
              </a:extLst>
            </p:cNvPr>
            <p:cNvSpPr txBox="1">
              <a:spLocks/>
            </p:cNvSpPr>
            <p:nvPr/>
          </p:nvSpPr>
          <p:spPr>
            <a:xfrm>
              <a:off x="344979" y="1417638"/>
              <a:ext cx="6546887" cy="571054"/>
            </a:xfrm>
            <a:prstGeom prst="rect">
              <a:avLst/>
            </a:prstGeom>
            <a:noFill/>
          </p:spPr>
          <p:txBody>
            <a:bodyPr vert="horz" wrap="square" lIns="68580" tIns="34290" rIns="68580" bIns="34290" rtlCol="0" anchor="b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3600" b="1" dirty="0">
                  <a:solidFill>
                    <a:schemeClr val="bg1"/>
                  </a:solidFill>
                  <a:latin typeface="Aptos Display" panose="020B0004020202020204" pitchFamily="34" charset="0"/>
                  <a:cs typeface="FUTURA MEDIUM" panose="020B0602020204020303" pitchFamily="34" charset="-79"/>
                </a:rPr>
                <a:t>Die Vorteile für Ihr Unternehmen</a:t>
              </a:r>
            </a:p>
          </p:txBody>
        </p:sp>
        <p:sp>
          <p:nvSpPr>
            <p:cNvPr id="12" name="Titel 3">
              <a:extLst>
                <a:ext uri="{FF2B5EF4-FFF2-40B4-BE49-F238E27FC236}">
                  <a16:creationId xmlns:a16="http://schemas.microsoft.com/office/drawing/2014/main" id="{F6DFCB82-F7E3-A76D-8363-68C57ACEAF71}"/>
                </a:ext>
              </a:extLst>
            </p:cNvPr>
            <p:cNvSpPr txBox="1">
              <a:spLocks/>
            </p:cNvSpPr>
            <p:nvPr/>
          </p:nvSpPr>
          <p:spPr>
            <a:xfrm>
              <a:off x="344978" y="1896832"/>
              <a:ext cx="6546887" cy="318549"/>
            </a:xfrm>
            <a:prstGeom prst="rect">
              <a:avLst/>
            </a:prstGeom>
            <a:noFill/>
          </p:spPr>
          <p:txBody>
            <a:bodyPr vert="horz" wrap="square" lIns="68580" tIns="34290" rIns="68580" bIns="34290" rtlCol="0" anchor="b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1800" dirty="0">
                  <a:solidFill>
                    <a:schemeClr val="bg1"/>
                  </a:solidFill>
                  <a:latin typeface="Montserrat Light" pitchFamily="2" charset="77"/>
                </a:rPr>
                <a:t>MEHR ALS FACHKRÄFTE – EIN ZUKUNFTSINVESTMENT</a:t>
              </a: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FF56A845-E4E3-D04E-85BB-A2D0184F8D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66189" y="182880"/>
            <a:ext cx="894931" cy="7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9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rafik 54">
            <a:extLst>
              <a:ext uri="{FF2B5EF4-FFF2-40B4-BE49-F238E27FC236}">
                <a16:creationId xmlns:a16="http://schemas.microsoft.com/office/drawing/2014/main" id="{F9004CA9-A636-2BB0-BC51-EF9097F423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1" b="-7461"/>
          <a:stretch/>
        </p:blipFill>
        <p:spPr>
          <a:xfrm>
            <a:off x="-33864" y="-31850"/>
            <a:ext cx="9208402" cy="6321568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D0D9792-9BCF-2873-F629-EC61A00CAC0C}"/>
              </a:ext>
            </a:extLst>
          </p:cNvPr>
          <p:cNvGrpSpPr/>
          <p:nvPr/>
        </p:nvGrpSpPr>
        <p:grpSpPr>
          <a:xfrm>
            <a:off x="863997" y="1027335"/>
            <a:ext cx="7416004" cy="3440622"/>
            <a:chOff x="863997" y="1027335"/>
            <a:chExt cx="7416004" cy="3440622"/>
          </a:xfrm>
        </p:grpSpPr>
        <p:sp>
          <p:nvSpPr>
            <p:cNvPr id="5" name="TextBox 15">
              <a:extLst>
                <a:ext uri="{FF2B5EF4-FFF2-40B4-BE49-F238E27FC236}">
                  <a16:creationId xmlns:a16="http://schemas.microsoft.com/office/drawing/2014/main" id="{7DC817F4-1AF5-218A-E34D-98BB03BB3DE3}"/>
                </a:ext>
              </a:extLst>
            </p:cNvPr>
            <p:cNvSpPr txBox="1"/>
            <p:nvPr/>
          </p:nvSpPr>
          <p:spPr>
            <a:xfrm>
              <a:off x="863997" y="4098625"/>
              <a:ext cx="1544127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algn="ctr"/>
              <a:r>
                <a:rPr lang="en-US" sz="12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Bewerbungs</a:t>
              </a:r>
              <a:r>
                <a:rPr lang="en-US" sz="12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- &amp; </a:t>
              </a:r>
              <a:r>
                <a:rPr lang="en-US" sz="12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Matchingprozess</a:t>
              </a:r>
              <a:endParaRPr lang="en-US" sz="1200" dirty="0">
                <a:solidFill>
                  <a:schemeClr val="bg1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endParaRP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D762646-DCB1-74CA-2133-E461415CD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766330" y="1027335"/>
              <a:ext cx="1611338" cy="1314584"/>
            </a:xfrm>
            <a:prstGeom prst="rect">
              <a:avLst/>
            </a:prstGeom>
          </p:spPr>
        </p:pic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A8371D26-1D72-9C72-074A-44AEDF906632}"/>
                </a:ext>
              </a:extLst>
            </p:cNvPr>
            <p:cNvSpPr txBox="1"/>
            <p:nvPr/>
          </p:nvSpPr>
          <p:spPr>
            <a:xfrm>
              <a:off x="2660997" y="4098625"/>
              <a:ext cx="1699759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algn="ctr"/>
              <a:r>
                <a:rPr lang="en-US" sz="12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Betreuung</a:t>
              </a:r>
              <a:r>
                <a:rPr lang="en-US" sz="12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bei</a:t>
              </a:r>
              <a:br>
                <a:rPr lang="en-US" sz="12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</a:br>
              <a:r>
                <a:rPr lang="en-US" sz="12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Visum</a:t>
              </a:r>
              <a:r>
                <a:rPr lang="en-US" sz="12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&amp; Relocation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728EA68D-D041-25C0-ABC4-DA8CF2DF0025}"/>
                </a:ext>
              </a:extLst>
            </p:cNvPr>
            <p:cNvSpPr txBox="1"/>
            <p:nvPr/>
          </p:nvSpPr>
          <p:spPr>
            <a:xfrm>
              <a:off x="4639864" y="4098625"/>
              <a:ext cx="1708214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algn="ctr"/>
              <a:r>
                <a:rPr lang="en-US" sz="12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Vorintegrationskurs</a:t>
              </a:r>
              <a:br>
                <a:rPr lang="en-US" sz="12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</a:br>
              <a:r>
                <a:rPr lang="en-US" sz="12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am Goethe-</a:t>
              </a:r>
              <a:r>
                <a:rPr lang="en-US" sz="12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Institut</a:t>
              </a:r>
              <a:r>
                <a:rPr lang="en-US" sz="12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/ DSP</a:t>
              </a:r>
            </a:p>
          </p:txBody>
        </p:sp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08F93F53-531A-D55A-15EE-0364EE396717}"/>
                </a:ext>
              </a:extLst>
            </p:cNvPr>
            <p:cNvSpPr txBox="1"/>
            <p:nvPr/>
          </p:nvSpPr>
          <p:spPr>
            <a:xfrm>
              <a:off x="6561012" y="4098623"/>
              <a:ext cx="1718989" cy="3693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algn="ctr"/>
              <a:r>
                <a:rPr lang="en-US" sz="12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Aufbau </a:t>
              </a:r>
              <a:r>
                <a:rPr lang="en-US" sz="12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eines</a:t>
              </a:r>
              <a:r>
                <a:rPr lang="en-US" sz="1200" dirty="0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Mentorennetzwerks</a:t>
              </a:r>
              <a:endParaRPr lang="en-US" sz="1200" dirty="0">
                <a:solidFill>
                  <a:schemeClr val="bg1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endParaRPr>
            </a:p>
          </p:txBody>
        </p:sp>
        <p:pic>
          <p:nvPicPr>
            <p:cNvPr id="13" name="Grafik 12" descr="Ein Bild, das Schrift, Grafiken, Symbol, Logo enthält.&#10;&#10;Automatisch generierte Beschreibung">
              <a:extLst>
                <a:ext uri="{FF2B5EF4-FFF2-40B4-BE49-F238E27FC236}">
                  <a16:creationId xmlns:a16="http://schemas.microsoft.com/office/drawing/2014/main" id="{E897F990-9589-B23A-AD2F-5175CB3C9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3826" y="3117297"/>
              <a:ext cx="964469" cy="964469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639F370-8DD6-CDE6-1EE8-3B7405BC7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066710" y="3106158"/>
              <a:ext cx="964468" cy="964469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D248C52-E542-98C4-38BE-8A6AFB739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4937256" y="3095020"/>
              <a:ext cx="964468" cy="964469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17E32C17-F7E3-1727-67F8-56526BF99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850139" y="3083882"/>
              <a:ext cx="964468" cy="964469"/>
            </a:xfrm>
            <a:prstGeom prst="rect">
              <a:avLst/>
            </a:prstGeom>
          </p:spPr>
        </p:pic>
        <p:cxnSp>
          <p:nvCxnSpPr>
            <p:cNvPr id="20" name="Gewinkelte Verbindung 19">
              <a:extLst>
                <a:ext uri="{FF2B5EF4-FFF2-40B4-BE49-F238E27FC236}">
                  <a16:creationId xmlns:a16="http://schemas.microsoft.com/office/drawing/2014/main" id="{68144CF0-794F-8BA3-77EC-06DE083A8D8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636062" y="2708121"/>
              <a:ext cx="2913418" cy="262306"/>
            </a:xfrm>
            <a:prstGeom prst="bentConnector3">
              <a:avLst>
                <a:gd name="adj1" fmla="val 99985"/>
              </a:avLst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winkelte Verbindung 24">
              <a:extLst>
                <a:ext uri="{FF2B5EF4-FFF2-40B4-BE49-F238E27FC236}">
                  <a16:creationId xmlns:a16="http://schemas.microsoft.com/office/drawing/2014/main" id="{EAC7108A-F65F-5C36-4AE1-EC28FF05DBFE}"/>
                </a:ext>
              </a:extLst>
            </p:cNvPr>
            <p:cNvCxnSpPr>
              <a:cxnSpLocks/>
            </p:cNvCxnSpPr>
            <p:nvPr/>
          </p:nvCxnSpPr>
          <p:spPr>
            <a:xfrm>
              <a:off x="4549480" y="2708121"/>
              <a:ext cx="2782893" cy="262307"/>
            </a:xfrm>
            <a:prstGeom prst="bentConnector3">
              <a:avLst>
                <a:gd name="adj1" fmla="val 100022"/>
              </a:avLst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>
              <a:extLst>
                <a:ext uri="{FF2B5EF4-FFF2-40B4-BE49-F238E27FC236}">
                  <a16:creationId xmlns:a16="http://schemas.microsoft.com/office/drawing/2014/main" id="{82887E11-3A8B-AE73-BB12-B6913687A4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8944" y="2708122"/>
              <a:ext cx="0" cy="262305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>
              <a:extLst>
                <a:ext uri="{FF2B5EF4-FFF2-40B4-BE49-F238E27FC236}">
                  <a16:creationId xmlns:a16="http://schemas.microsoft.com/office/drawing/2014/main" id="{D9586CBE-BA9C-886A-9E6A-B67B7095B0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9490" y="2708122"/>
              <a:ext cx="0" cy="262305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>
              <a:extLst>
                <a:ext uri="{FF2B5EF4-FFF2-40B4-BE49-F238E27FC236}">
                  <a16:creationId xmlns:a16="http://schemas.microsoft.com/office/drawing/2014/main" id="{A77075E1-AA31-D23B-7F5E-702535CDB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4493" y="2429298"/>
              <a:ext cx="0" cy="278826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itel 3">
            <a:extLst>
              <a:ext uri="{FF2B5EF4-FFF2-40B4-BE49-F238E27FC236}">
                <a16:creationId xmlns:a16="http://schemas.microsoft.com/office/drawing/2014/main" id="{EAB47975-D487-0254-2004-3EE385BC5FC5}"/>
              </a:ext>
            </a:extLst>
          </p:cNvPr>
          <p:cNvSpPr txBox="1">
            <a:spLocks/>
          </p:cNvSpPr>
          <p:nvPr/>
        </p:nvSpPr>
        <p:spPr>
          <a:xfrm>
            <a:off x="1" y="296325"/>
            <a:ext cx="9140668" cy="515334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solidFill>
                  <a:schemeClr val="bg1"/>
                </a:solidFill>
                <a:latin typeface="Aptos Display" panose="020B0004020202020204" pitchFamily="34" charset="0"/>
              </a:rPr>
              <a:t>Unser Programm auf einen Blick</a:t>
            </a:r>
          </a:p>
        </p:txBody>
      </p:sp>
    </p:spTree>
    <p:extLst>
      <p:ext uri="{BB962C8B-B14F-4D97-AF65-F5344CB8AC3E}">
        <p14:creationId xmlns:p14="http://schemas.microsoft.com/office/powerpoint/2010/main" val="262311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26E25AF2-D19A-1EFD-ABA0-79A31365F1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1" b="-7461"/>
          <a:stretch/>
        </p:blipFill>
        <p:spPr>
          <a:xfrm>
            <a:off x="-33864" y="-31850"/>
            <a:ext cx="9208402" cy="6321568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8943569-E47D-B2BC-5CBB-82AEF8E69DC5}"/>
              </a:ext>
            </a:extLst>
          </p:cNvPr>
          <p:cNvGrpSpPr/>
          <p:nvPr/>
        </p:nvGrpSpPr>
        <p:grpSpPr>
          <a:xfrm>
            <a:off x="-33864" y="2269317"/>
            <a:ext cx="9027216" cy="1834860"/>
            <a:chOff x="-736995" y="2026821"/>
            <a:chExt cx="10973293" cy="2230416"/>
          </a:xfrm>
        </p:grpSpPr>
        <p:sp>
          <p:nvSpPr>
            <p:cNvPr id="5" name="TextBox 15">
              <a:extLst>
                <a:ext uri="{FF2B5EF4-FFF2-40B4-BE49-F238E27FC236}">
                  <a16:creationId xmlns:a16="http://schemas.microsoft.com/office/drawing/2014/main" id="{7DC817F4-1AF5-218A-E34D-98BB03BB3DE3}"/>
                </a:ext>
              </a:extLst>
            </p:cNvPr>
            <p:cNvSpPr txBox="1"/>
            <p:nvPr/>
          </p:nvSpPr>
          <p:spPr>
            <a:xfrm>
              <a:off x="-736995" y="3766819"/>
              <a:ext cx="5157156" cy="4904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algn="ctr">
                <a:lnSpc>
                  <a:spcPct val="114000"/>
                </a:lnSpc>
              </a:pP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Übermitteln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Sie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uns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Ihr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Stellenangebot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für</a:t>
              </a:r>
            </a:p>
            <a:p>
              <a:pPr marL="0" lvl="1" algn="ctr">
                <a:lnSpc>
                  <a:spcPct val="114000"/>
                </a:lnSpc>
              </a:pP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ein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Duales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Studium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in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Ihrem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Unternehmen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.</a:t>
              </a:r>
            </a:p>
          </p:txBody>
        </p:sp>
        <p:sp>
          <p:nvSpPr>
            <p:cNvPr id="2" name="TextBox 15">
              <a:extLst>
                <a:ext uri="{FF2B5EF4-FFF2-40B4-BE49-F238E27FC236}">
                  <a16:creationId xmlns:a16="http://schemas.microsoft.com/office/drawing/2014/main" id="{F6535BEE-E22E-95F1-9174-CAD1EC43BD9D}"/>
                </a:ext>
              </a:extLst>
            </p:cNvPr>
            <p:cNvSpPr txBox="1"/>
            <p:nvPr/>
          </p:nvSpPr>
          <p:spPr>
            <a:xfrm>
              <a:off x="7456923" y="3766819"/>
              <a:ext cx="2779375" cy="4904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algn="ctr">
                <a:lnSpc>
                  <a:spcPct val="114000"/>
                </a:lnSpc>
              </a:pP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Nehmen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Sie am </a:t>
              </a:r>
              <a:b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</a:b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Matchingprozess</a:t>
              </a: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teil!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E91240BF-8B74-01A7-85ED-BA729C25F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41143" y="2392680"/>
              <a:ext cx="1167429" cy="1167428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FEAC6CB3-17BF-8186-1434-C9C54794B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872771" y="2026821"/>
              <a:ext cx="1731226" cy="1412389"/>
            </a:xfrm>
            <a:prstGeom prst="rect">
              <a:avLst/>
            </a:prstGeom>
          </p:spPr>
        </p:pic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A9BE94D8-CD91-1AE7-DDFE-E9E569B7C016}"/>
                </a:ext>
              </a:extLst>
            </p:cNvPr>
            <p:cNvCxnSpPr>
              <a:cxnSpLocks/>
            </p:cNvCxnSpPr>
            <p:nvPr/>
          </p:nvCxnSpPr>
          <p:spPr>
            <a:xfrm>
              <a:off x="1752032" y="2976396"/>
              <a:ext cx="1633260" cy="0"/>
            </a:xfrm>
            <a:prstGeom prst="straightConnector1">
              <a:avLst/>
            </a:prstGeom>
            <a:ln w="130175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303E4311-14FD-0393-80C3-5F741C6474F4}"/>
                </a:ext>
              </a:extLst>
            </p:cNvPr>
            <p:cNvCxnSpPr>
              <a:cxnSpLocks/>
            </p:cNvCxnSpPr>
            <p:nvPr/>
          </p:nvCxnSpPr>
          <p:spPr>
            <a:xfrm>
              <a:off x="6172400" y="2951717"/>
              <a:ext cx="1721295" cy="0"/>
            </a:xfrm>
            <a:prstGeom prst="straightConnector1">
              <a:avLst/>
            </a:prstGeom>
            <a:ln w="130175">
              <a:solidFill>
                <a:schemeClr val="bg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A8931A5-8BA4-A44C-BB35-ACB413FFA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261941" y="2392680"/>
              <a:ext cx="1167429" cy="1167429"/>
            </a:xfrm>
            <a:prstGeom prst="rect">
              <a:avLst/>
            </a:prstGeom>
          </p:spPr>
        </p:pic>
      </p:grpSp>
      <p:sp>
        <p:nvSpPr>
          <p:cNvPr id="17" name="Titel 3">
            <a:extLst>
              <a:ext uri="{FF2B5EF4-FFF2-40B4-BE49-F238E27FC236}">
                <a16:creationId xmlns:a16="http://schemas.microsoft.com/office/drawing/2014/main" id="{16AE9E65-875C-C573-C35D-EBE299A833F8}"/>
              </a:ext>
            </a:extLst>
          </p:cNvPr>
          <p:cNvSpPr txBox="1">
            <a:spLocks/>
          </p:cNvSpPr>
          <p:nvPr/>
        </p:nvSpPr>
        <p:spPr>
          <a:xfrm>
            <a:off x="1690506" y="891564"/>
            <a:ext cx="5559944" cy="571054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bg1"/>
                </a:solidFill>
                <a:latin typeface="Aptos Display" panose="020B0004020202020204" pitchFamily="34" charset="0"/>
                <a:cs typeface="FUTURA MEDIUM" panose="020B0602020204020303" pitchFamily="34" charset="-79"/>
              </a:rPr>
              <a:t>Unser </a:t>
            </a:r>
            <a:r>
              <a:rPr lang="de-DE" sz="3600" b="1" dirty="0" err="1">
                <a:solidFill>
                  <a:schemeClr val="bg1"/>
                </a:solidFill>
                <a:latin typeface="Aptos Display" panose="020B0004020202020204" pitchFamily="34" charset="0"/>
                <a:cs typeface="FUTURA MEDIUM" panose="020B0602020204020303" pitchFamily="34" charset="-79"/>
              </a:rPr>
              <a:t>Matching</a:t>
            </a:r>
            <a:r>
              <a:rPr lang="de-DE" sz="3600" b="1" dirty="0">
                <a:solidFill>
                  <a:schemeClr val="bg1"/>
                </a:solidFill>
                <a:latin typeface="Aptos Display" panose="020B0004020202020204" pitchFamily="34" charset="0"/>
                <a:cs typeface="FUTURA MEDIUM" panose="020B0602020204020303" pitchFamily="34" charset="-79"/>
              </a:rPr>
              <a:t> Prozess</a:t>
            </a:r>
          </a:p>
        </p:txBody>
      </p:sp>
      <p:sp>
        <p:nvSpPr>
          <p:cNvPr id="18" name="Titel 3">
            <a:extLst>
              <a:ext uri="{FF2B5EF4-FFF2-40B4-BE49-F238E27FC236}">
                <a16:creationId xmlns:a16="http://schemas.microsoft.com/office/drawing/2014/main" id="{267A7186-B7C2-28E0-A4D4-9F9F0220B2B5}"/>
              </a:ext>
            </a:extLst>
          </p:cNvPr>
          <p:cNvSpPr txBox="1">
            <a:spLocks/>
          </p:cNvSpPr>
          <p:nvPr/>
        </p:nvSpPr>
        <p:spPr>
          <a:xfrm>
            <a:off x="1690505" y="1401681"/>
            <a:ext cx="5559943" cy="318549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/>
                </a:solidFill>
                <a:latin typeface="Montserrat Light" pitchFamily="2" charset="77"/>
              </a:rPr>
              <a:t>JETZT SIND SIE DRAN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DC06B1-69B0-D08C-6E08-38F1822304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066189" y="182880"/>
            <a:ext cx="894931" cy="7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7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E02AB3D8-9492-D41D-F849-13207256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1" b="-7461"/>
          <a:stretch/>
        </p:blipFill>
        <p:spPr>
          <a:xfrm>
            <a:off x="-32201" y="-27650"/>
            <a:ext cx="9208402" cy="6321568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A2F3D154-517D-59D3-7502-05DAF030C0DE}"/>
              </a:ext>
            </a:extLst>
          </p:cNvPr>
          <p:cNvSpPr txBox="1">
            <a:spLocks/>
          </p:cNvSpPr>
          <p:nvPr/>
        </p:nvSpPr>
        <p:spPr>
          <a:xfrm>
            <a:off x="1792028" y="691523"/>
            <a:ext cx="5559944" cy="571054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bg1"/>
                </a:solidFill>
                <a:latin typeface="Aptos Display" panose="020B0004020202020204" pitchFamily="34" charset="0"/>
                <a:cs typeface="FUTURA MEDIUM" panose="020B0602020204020303" pitchFamily="34" charset="-79"/>
              </a:rPr>
              <a:t>So funktioniert es</a:t>
            </a:r>
          </a:p>
        </p:txBody>
      </p:sp>
      <p:sp>
        <p:nvSpPr>
          <p:cNvPr id="16" name="Titel 3">
            <a:extLst>
              <a:ext uri="{FF2B5EF4-FFF2-40B4-BE49-F238E27FC236}">
                <a16:creationId xmlns:a16="http://schemas.microsoft.com/office/drawing/2014/main" id="{FE03A03D-5F6E-34FC-71DE-B76C9D8300B0}"/>
              </a:ext>
            </a:extLst>
          </p:cNvPr>
          <p:cNvSpPr txBox="1">
            <a:spLocks/>
          </p:cNvSpPr>
          <p:nvPr/>
        </p:nvSpPr>
        <p:spPr>
          <a:xfrm>
            <a:off x="1792027" y="1201640"/>
            <a:ext cx="5559944" cy="318549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/>
                </a:solidFill>
                <a:latin typeface="Montserrat Light" pitchFamily="2" charset="77"/>
              </a:rPr>
              <a:t>UNSER ZEITPLAN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E1CCF0E-E303-1167-4227-9083D12A0DE2}"/>
              </a:ext>
            </a:extLst>
          </p:cNvPr>
          <p:cNvGrpSpPr/>
          <p:nvPr/>
        </p:nvGrpSpPr>
        <p:grpSpPr>
          <a:xfrm>
            <a:off x="454132" y="2375698"/>
            <a:ext cx="8235735" cy="3033901"/>
            <a:chOff x="345557" y="1769497"/>
            <a:chExt cx="8495336" cy="3129533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44FE70D-A1F1-0997-AFAA-164578D3149D}"/>
                </a:ext>
              </a:extLst>
            </p:cNvPr>
            <p:cNvSpPr/>
            <p:nvPr/>
          </p:nvSpPr>
          <p:spPr>
            <a:xfrm>
              <a:off x="6216341" y="1769497"/>
              <a:ext cx="2624552" cy="3129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13"/>
            </a:p>
          </p:txBody>
        </p:sp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14F6FDD5-656F-98BC-2800-2E86B15484F6}"/>
                </a:ext>
              </a:extLst>
            </p:cNvPr>
            <p:cNvSpPr txBox="1"/>
            <p:nvPr/>
          </p:nvSpPr>
          <p:spPr>
            <a:xfrm>
              <a:off x="6606615" y="3461671"/>
              <a:ext cx="2058795" cy="7301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80000" lvl="1"/>
              <a:r>
                <a:rPr lang="en-US" b="1">
                  <a:solidFill>
                    <a:srgbClr val="1A3B5A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April </a:t>
              </a:r>
              <a:r>
                <a:rPr lang="en-US" b="1" dirty="0">
                  <a:solidFill>
                    <a:srgbClr val="1A3B5A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2026 </a:t>
              </a:r>
              <a:r>
                <a:rPr lang="en-US" sz="1400" i="1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Studienbeginn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in</a:t>
              </a:r>
              <a:b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</a:b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Deutschland</a:t>
              </a:r>
            </a:p>
          </p:txBody>
        </p:sp>
        <p:sp>
          <p:nvSpPr>
            <p:cNvPr id="18" name="Pfeil nach rechts 17">
              <a:extLst>
                <a:ext uri="{FF2B5EF4-FFF2-40B4-BE49-F238E27FC236}">
                  <a16:creationId xmlns:a16="http://schemas.microsoft.com/office/drawing/2014/main" id="{054EBA42-7564-C089-C3E9-21467BBD4596}"/>
                </a:ext>
              </a:extLst>
            </p:cNvPr>
            <p:cNvSpPr/>
            <p:nvPr/>
          </p:nvSpPr>
          <p:spPr>
            <a:xfrm>
              <a:off x="5654096" y="3126634"/>
              <a:ext cx="889032" cy="1406511"/>
            </a:xfrm>
            <a:prstGeom prst="rightArrow">
              <a:avLst/>
            </a:prstGeom>
            <a:solidFill>
              <a:srgbClr val="1A3B5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D9D6277B-3842-7134-EA65-0F80E8C59351}"/>
                </a:ext>
              </a:extLst>
            </p:cNvPr>
            <p:cNvSpPr/>
            <p:nvPr/>
          </p:nvSpPr>
          <p:spPr>
            <a:xfrm>
              <a:off x="3280949" y="1769497"/>
              <a:ext cx="2624552" cy="3129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13"/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01D9B843-20DE-B836-D76E-6B86D3A7680D}"/>
                </a:ext>
              </a:extLst>
            </p:cNvPr>
            <p:cNvSpPr txBox="1"/>
            <p:nvPr/>
          </p:nvSpPr>
          <p:spPr>
            <a:xfrm>
              <a:off x="3798195" y="3461776"/>
              <a:ext cx="1792414" cy="7301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80000" lvl="1"/>
              <a:r>
                <a:rPr lang="en-US" b="1" dirty="0" err="1">
                  <a:solidFill>
                    <a:srgbClr val="1A3B5A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Januar</a:t>
              </a:r>
              <a:r>
                <a:rPr lang="en-US" b="1" dirty="0">
                  <a:solidFill>
                    <a:srgbClr val="1A3B5A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2026</a:t>
              </a:r>
              <a:r>
                <a:rPr lang="en-US" dirty="0">
                  <a:solidFill>
                    <a:srgbClr val="1A3B5A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  <a:t> </a:t>
              </a:r>
              <a:br>
                <a:rPr lang="en-US" dirty="0">
                  <a:solidFill>
                    <a:srgbClr val="1A3B5A"/>
                  </a:solidFill>
                  <a:latin typeface="Nunito Sans Condensed"/>
                  <a:ea typeface="Nunito Sans Condensed"/>
                  <a:cs typeface="Nunito Sans Condensed"/>
                  <a:sym typeface="Nunito Sans Condensed"/>
                </a:rPr>
              </a:br>
              <a:r>
                <a:rPr lang="en-US" sz="1400" i="1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Abiturabschluss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</a:t>
              </a:r>
              <a:b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</a:b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in Pretoria</a:t>
              </a:r>
            </a:p>
          </p:txBody>
        </p:sp>
        <p:sp>
          <p:nvSpPr>
            <p:cNvPr id="17" name="Pfeil nach rechts 16">
              <a:extLst>
                <a:ext uri="{FF2B5EF4-FFF2-40B4-BE49-F238E27FC236}">
                  <a16:creationId xmlns:a16="http://schemas.microsoft.com/office/drawing/2014/main" id="{BDDD38DB-DEF5-714C-42B9-01D8E05BBA5E}"/>
                </a:ext>
              </a:extLst>
            </p:cNvPr>
            <p:cNvSpPr/>
            <p:nvPr/>
          </p:nvSpPr>
          <p:spPr>
            <a:xfrm>
              <a:off x="2718704" y="3126634"/>
              <a:ext cx="889032" cy="1406511"/>
            </a:xfrm>
            <a:prstGeom prst="rightArrow">
              <a:avLst/>
            </a:prstGeom>
            <a:solidFill>
              <a:srgbClr val="1A3B5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8CCB7E28-FD4C-3307-C861-3A69A71AC6C1}"/>
                </a:ext>
              </a:extLst>
            </p:cNvPr>
            <p:cNvSpPr/>
            <p:nvPr/>
          </p:nvSpPr>
          <p:spPr>
            <a:xfrm>
              <a:off x="345557" y="1769497"/>
              <a:ext cx="2624552" cy="3129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13"/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3F05BE85-8EA8-0AD9-B515-E9C5FAAD75A2}"/>
                </a:ext>
              </a:extLst>
            </p:cNvPr>
            <p:cNvSpPr txBox="1"/>
            <p:nvPr/>
          </p:nvSpPr>
          <p:spPr>
            <a:xfrm>
              <a:off x="672344" y="3461593"/>
              <a:ext cx="2376865" cy="7301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80000" lvl="1"/>
              <a:r>
                <a:rPr lang="en-US" b="1" dirty="0">
                  <a:solidFill>
                    <a:srgbClr val="1A3B5A"/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August 2025</a:t>
              </a:r>
            </a:p>
            <a:p>
              <a:pPr marL="180000" lvl="1"/>
              <a:r>
                <a:rPr lang="en-US" sz="1400" i="1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Bewerbungsstart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 &amp; </a:t>
              </a:r>
              <a:b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</a:b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Matching-</a:t>
              </a:r>
              <a:r>
                <a:rPr lang="en-US" sz="1400" i="1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Nunito Sans Condensed"/>
                  <a:cs typeface="Arial" panose="020B0604020202020204" pitchFamily="34" charset="0"/>
                  <a:sym typeface="Nunito Sans Condensed"/>
                </a:rPr>
                <a:t>Prozess</a:t>
              </a:r>
              <a:endParaRPr lang="en-US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Nunito Sans Condensed"/>
                <a:cs typeface="Arial" panose="020B0604020202020204" pitchFamily="34" charset="0"/>
                <a:sym typeface="Nunito Sans Condensed"/>
              </a:endParaRPr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C4E85F0A-69AC-BB6A-6DDF-0083586E9E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66189" y="182880"/>
            <a:ext cx="894931" cy="73011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68096C4-05C1-6EF1-596E-0A37002F3C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61250" y="3232569"/>
            <a:ext cx="730114" cy="73011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BF4834D-026C-6A5A-C9AB-08A33F7E53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06942" y="3229501"/>
            <a:ext cx="730114" cy="73011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BE31ADF-465B-6B5E-05AA-F9B4ADF378E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052634" y="3281025"/>
            <a:ext cx="730114" cy="730114"/>
          </a:xfrm>
          <a:prstGeom prst="rect">
            <a:avLst/>
          </a:prstGeom>
        </p:spPr>
      </p:pic>
      <p:pic>
        <p:nvPicPr>
          <p:cNvPr id="19" name="Grafik 18" descr="Ein Bild, das Person, Computer, computer, Im Haus enthält.&#10;&#10;Automatisch generierte Beschreibung">
            <a:extLst>
              <a:ext uri="{FF2B5EF4-FFF2-40B4-BE49-F238E27FC236}">
                <a16:creationId xmlns:a16="http://schemas.microsoft.com/office/drawing/2014/main" id="{B2E4AB1F-49EC-080A-FBE2-50C1F3FFC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84" y="1685503"/>
            <a:ext cx="2570477" cy="144589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01D2305-0F04-D0E2-991C-E36F411D120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286043" y="1685503"/>
            <a:ext cx="2570477" cy="144589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6896D37-7E2B-3C44-D3FB-0153F4A98BB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131601" y="1685503"/>
            <a:ext cx="2570476" cy="14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95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492</Words>
  <Application>Microsoft Macintosh PowerPoint</Application>
  <PresentationFormat>Bildschirmpräsentation (16:9)</PresentationFormat>
  <Paragraphs>87</Paragraphs>
  <Slides>13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Canva Sans</vt:lpstr>
      <vt:lpstr>Montserrat</vt:lpstr>
      <vt:lpstr>Montserrat Light</vt:lpstr>
      <vt:lpstr>Montserrat SemiBold</vt:lpstr>
      <vt:lpstr>Nunito Sans Condensed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 fritz</dc:creator>
  <cp:lastModifiedBy>andre fritz</cp:lastModifiedBy>
  <cp:revision>20</cp:revision>
  <dcterms:created xsi:type="dcterms:W3CDTF">2025-05-15T09:44:29Z</dcterms:created>
  <dcterms:modified xsi:type="dcterms:W3CDTF">2025-06-25T11:59:56Z</dcterms:modified>
</cp:coreProperties>
</file>